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88" r:id="rId6"/>
    <p:sldId id="260" r:id="rId7"/>
    <p:sldId id="261" r:id="rId8"/>
    <p:sldId id="262" r:id="rId9"/>
    <p:sldId id="263" r:id="rId10"/>
    <p:sldId id="289" r:id="rId11"/>
    <p:sldId id="264" r:id="rId12"/>
    <p:sldId id="265" r:id="rId13"/>
    <p:sldId id="266" r:id="rId14"/>
    <p:sldId id="267" r:id="rId15"/>
    <p:sldId id="268" r:id="rId16"/>
    <p:sldId id="269" r:id="rId17"/>
    <p:sldId id="270" r:id="rId18"/>
    <p:sldId id="271" r:id="rId19"/>
    <p:sldId id="290" r:id="rId20"/>
    <p:sldId id="272" r:id="rId21"/>
    <p:sldId id="273" r:id="rId22"/>
    <p:sldId id="274" r:id="rId23"/>
    <p:sldId id="275" r:id="rId24"/>
    <p:sldId id="276" r:id="rId25"/>
    <p:sldId id="277" r:id="rId26"/>
    <p:sldId id="278" r:id="rId27"/>
    <p:sldId id="279" r:id="rId28"/>
    <p:sldId id="280" r:id="rId29"/>
    <p:sldId id="281" r:id="rId30"/>
    <p:sldId id="282" r:id="rId31"/>
    <p:sldId id="291" r:id="rId32"/>
    <p:sldId id="283" r:id="rId33"/>
    <p:sldId id="284" r:id="rId34"/>
    <p:sldId id="292" r:id="rId35"/>
    <p:sldId id="285" r:id="rId36"/>
    <p:sldId id="286" r:id="rId37"/>
    <p:sldId id="293" r:id="rId38"/>
    <p:sldId id="287"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1506" y="-1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s-ES" smtClean="0"/>
              <a:t>Haga clic para modificar el estilo de título del patrón</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979517C8-A777-48FA-A32A-126A256A64A1}" type="datetimeFigureOut">
              <a:rPr lang="en-GB" smtClean="0"/>
              <a:t>01/12/2014</a:t>
            </a:fld>
            <a:endParaRPr lang="en-GB" dirty="0"/>
          </a:p>
        </p:txBody>
      </p:sp>
      <p:sp>
        <p:nvSpPr>
          <p:cNvPr id="5" name="Footer Placeholder 4"/>
          <p:cNvSpPr>
            <a:spLocks noGrp="1"/>
          </p:cNvSpPr>
          <p:nvPr>
            <p:ph type="ftr" sz="quarter" idx="11"/>
          </p:nvPr>
        </p:nvSpPr>
        <p:spPr>
          <a:xfrm>
            <a:off x="1174044" y="5357592"/>
            <a:ext cx="5034845" cy="365125"/>
          </a:xfrm>
        </p:spPr>
        <p:txBody>
          <a:bodyPr/>
          <a:lstStyle/>
          <a:p>
            <a:endParaRPr lang="en-GB" dirty="0"/>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4FD6F879-2F40-4A14-AD74-8BFB542E6970}" type="slidenum">
              <a:rPr lang="en-GB" smtClean="0"/>
              <a:t>‹Nº›</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979517C8-A777-48FA-A32A-126A256A64A1}" type="datetimeFigureOut">
              <a:rPr lang="en-GB" smtClean="0"/>
              <a:t>01/12/2014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FD6F879-2F40-4A14-AD74-8BFB542E6970}" type="slidenum">
              <a:rPr lang="en-GB" smtClean="0"/>
              <a:t>‹Nº›</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979517C8-A777-48FA-A32A-126A256A64A1}" type="datetimeFigureOut">
              <a:rPr lang="en-GB" smtClean="0"/>
              <a:t>01/12/2014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FD6F879-2F40-4A14-AD74-8BFB542E6970}" type="slidenum">
              <a:rPr lang="en-GB" smtClean="0"/>
              <a:t>‹Nº›</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979517C8-A777-48FA-A32A-126A256A64A1}" type="datetimeFigureOut">
              <a:rPr lang="en-GB" smtClean="0"/>
              <a:t>01/12/2014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FD6F879-2F40-4A14-AD74-8BFB542E6970}" type="slidenum">
              <a:rPr lang="en-GB" smtClean="0"/>
              <a:t>‹Nº›</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79517C8-A777-48FA-A32A-126A256A64A1}" type="datetimeFigureOut">
              <a:rPr lang="en-GB" smtClean="0"/>
              <a:t>01/12/2014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FD6F879-2F40-4A14-AD74-8BFB542E6970}" type="slidenum">
              <a:rPr lang="en-GB" smtClean="0"/>
              <a:t>‹Nº›</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979517C8-A777-48FA-A32A-126A256A64A1}" type="datetimeFigureOut">
              <a:rPr lang="en-GB" smtClean="0"/>
              <a:t>01/12/2014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FD6F879-2F40-4A14-AD74-8BFB542E6970}" type="slidenum">
              <a:rPr lang="en-GB" smtClean="0"/>
              <a:t>‹Nº›</a:t>
            </a:fld>
            <a:endParaRPr lang="en-GB" dirty="0"/>
          </a:p>
        </p:txBody>
      </p:sp>
      <p:sp>
        <p:nvSpPr>
          <p:cNvPr id="9" name="Content Placeholder 8"/>
          <p:cNvSpPr>
            <a:spLocks noGrp="1"/>
          </p:cNvSpPr>
          <p:nvPr>
            <p:ph sz="quarter" idx="13"/>
          </p:nvPr>
        </p:nvSpPr>
        <p:spPr>
          <a:xfrm>
            <a:off x="1298448" y="2121407"/>
            <a:ext cx="3200400" cy="360273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979517C8-A777-48FA-A32A-126A256A64A1}" type="datetimeFigureOut">
              <a:rPr lang="en-GB" smtClean="0"/>
              <a:t>01/12/2014</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4FD6F879-2F40-4A14-AD74-8BFB542E6970}" type="slidenum">
              <a:rPr lang="en-GB" smtClean="0"/>
              <a:t>‹Nº›</a:t>
            </a:fld>
            <a:endParaRPr lang="en-GB" dirty="0"/>
          </a:p>
        </p:txBody>
      </p:sp>
      <p:sp>
        <p:nvSpPr>
          <p:cNvPr id="11" name="Content Placeholder 10"/>
          <p:cNvSpPr>
            <a:spLocks noGrp="1"/>
          </p:cNvSpPr>
          <p:nvPr>
            <p:ph sz="quarter" idx="13"/>
          </p:nvPr>
        </p:nvSpPr>
        <p:spPr>
          <a:xfrm>
            <a:off x="1298448" y="2944368"/>
            <a:ext cx="3227832" cy="277977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979517C8-A777-48FA-A32A-126A256A64A1}" type="datetimeFigureOut">
              <a:rPr lang="en-GB" smtClean="0"/>
              <a:t>01/12/2014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FD6F879-2F40-4A14-AD74-8BFB542E6970}" type="slidenum">
              <a:rPr lang="en-GB" smtClean="0"/>
              <a:t>‹Nº›</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9517C8-A777-48FA-A32A-126A256A64A1}" type="datetimeFigureOut">
              <a:rPr lang="en-GB" smtClean="0"/>
              <a:t>01/12/2014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4FD6F879-2F40-4A14-AD74-8BFB542E6970}" type="slidenum">
              <a:rPr lang="en-GB" smtClean="0"/>
              <a:t>‹Nº›</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s-ES" smtClean="0"/>
              <a:t>Haga clic para modificar el estilo de título del patrón</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60000">
            <a:off x="6341698" y="5885672"/>
            <a:ext cx="1213821" cy="365125"/>
          </a:xfrm>
        </p:spPr>
        <p:txBody>
          <a:bodyPr/>
          <a:lstStyle/>
          <a:p>
            <a:fld id="{979517C8-A777-48FA-A32A-126A256A64A1}" type="datetimeFigureOut">
              <a:rPr lang="en-GB" smtClean="0"/>
              <a:t>01/12/2014</a:t>
            </a:fld>
            <a:endParaRPr lang="en-GB" dirty="0"/>
          </a:p>
        </p:txBody>
      </p:sp>
      <p:sp>
        <p:nvSpPr>
          <p:cNvPr id="6" name="Footer Placeholder 5"/>
          <p:cNvSpPr>
            <a:spLocks noGrp="1"/>
          </p:cNvSpPr>
          <p:nvPr>
            <p:ph type="ftr" sz="quarter" idx="11"/>
          </p:nvPr>
        </p:nvSpPr>
        <p:spPr>
          <a:xfrm rot="-60000">
            <a:off x="914554" y="5829261"/>
            <a:ext cx="3522607" cy="365125"/>
          </a:xfrm>
        </p:spPr>
        <p:txBody>
          <a:bodyPr/>
          <a:lstStyle/>
          <a:p>
            <a:endParaRPr lang="en-GB" dirty="0"/>
          </a:p>
        </p:txBody>
      </p:sp>
      <p:sp>
        <p:nvSpPr>
          <p:cNvPr id="7" name="Slide Number Placeholder 6"/>
          <p:cNvSpPr>
            <a:spLocks noGrp="1"/>
          </p:cNvSpPr>
          <p:nvPr>
            <p:ph type="sldNum" sz="quarter" idx="12"/>
          </p:nvPr>
        </p:nvSpPr>
        <p:spPr>
          <a:xfrm rot="60000">
            <a:off x="7557313" y="5896961"/>
            <a:ext cx="554023" cy="365125"/>
          </a:xfrm>
        </p:spPr>
        <p:txBody>
          <a:bodyPr/>
          <a:lstStyle/>
          <a:p>
            <a:fld id="{4FD6F879-2F40-4A14-AD74-8BFB542E6970}" type="slidenum">
              <a:rPr lang="en-GB" smtClean="0"/>
              <a:t>‹Nº›</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60000">
            <a:off x="6345936" y="5888737"/>
            <a:ext cx="1213821" cy="365125"/>
          </a:xfrm>
        </p:spPr>
        <p:txBody>
          <a:bodyPr/>
          <a:lstStyle/>
          <a:p>
            <a:fld id="{979517C8-A777-48FA-A32A-126A256A64A1}" type="datetimeFigureOut">
              <a:rPr lang="en-GB" smtClean="0"/>
              <a:t>01/12/2014</a:t>
            </a:fld>
            <a:endParaRPr lang="en-GB" dirty="0"/>
          </a:p>
        </p:txBody>
      </p:sp>
      <p:sp>
        <p:nvSpPr>
          <p:cNvPr id="6" name="Footer Placeholder 5"/>
          <p:cNvSpPr>
            <a:spLocks noGrp="1"/>
          </p:cNvSpPr>
          <p:nvPr>
            <p:ph type="ftr" sz="quarter" idx="11"/>
          </p:nvPr>
        </p:nvSpPr>
        <p:spPr>
          <a:xfrm rot="-60000">
            <a:off x="914569" y="5831037"/>
            <a:ext cx="3319043" cy="365125"/>
          </a:xfrm>
        </p:spPr>
        <p:txBody>
          <a:bodyPr/>
          <a:lstStyle/>
          <a:p>
            <a:endParaRPr lang="en-GB" dirty="0"/>
          </a:p>
        </p:txBody>
      </p:sp>
      <p:sp>
        <p:nvSpPr>
          <p:cNvPr id="7" name="Slide Number Placeholder 6"/>
          <p:cNvSpPr>
            <a:spLocks noGrp="1"/>
          </p:cNvSpPr>
          <p:nvPr>
            <p:ph type="sldNum" sz="quarter" idx="12"/>
          </p:nvPr>
        </p:nvSpPr>
        <p:spPr>
          <a:xfrm rot="60000">
            <a:off x="7562089" y="5900026"/>
            <a:ext cx="554023" cy="365125"/>
          </a:xfrm>
        </p:spPr>
        <p:txBody>
          <a:bodyPr/>
          <a:lstStyle/>
          <a:p>
            <a:fld id="{4FD6F879-2F40-4A14-AD74-8BFB542E6970}" type="slidenum">
              <a:rPr lang="en-GB" smtClean="0"/>
              <a:t>‹Nº›</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979517C8-A777-48FA-A32A-126A256A64A1}" type="datetimeFigureOut">
              <a:rPr lang="en-GB" smtClean="0"/>
              <a:t>01/12/2014</a:t>
            </a:fld>
            <a:endParaRPr lang="en-GB" dirty="0"/>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GB" dirty="0"/>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4FD6F879-2F40-4A14-AD74-8BFB542E6970}" type="slidenum">
              <a:rPr lang="en-GB" smtClean="0"/>
              <a:t>‹Nº›</a:t>
            </a:fld>
            <a:endParaRPr lang="en-GB"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www.wageningenur.nl/en/Education-Programmes/prospective-master-students/MSc-programmes/Food-Quality-Management.ht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www.massey.ac.nz/massey/learning/programme-course-paper/programme.cfm?prog_id=93444&amp;tab=plan"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helsinki.fi/mscfood/structure/content.html" TargetMode="External"/><Relationship Id="rId2" Type="http://schemas.openxmlformats.org/officeDocument/2006/relationships/hyperlink" Target="http://www.helsinki.fi/mscfood/structure/structure.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www.helsinki.fi/mscfood/general_description.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rmAutofit/>
          </a:bodyPr>
          <a:lstStyle/>
          <a:p>
            <a:r>
              <a:rPr lang="es-ES" dirty="0" smtClean="0"/>
              <a:t>Másters</a:t>
            </a:r>
            <a:r>
              <a:rPr lang="es-ES" dirty="0" smtClean="0"/>
              <a:t> Europeos (</a:t>
            </a:r>
            <a:r>
              <a:rPr lang="es-ES" dirty="0" smtClean="0"/>
              <a:t>MSc</a:t>
            </a:r>
            <a:r>
              <a:rPr lang="es-ES" dirty="0" smtClean="0"/>
              <a:t>)</a:t>
            </a:r>
            <a:endParaRPr lang="en-GB" dirty="0"/>
          </a:p>
        </p:txBody>
      </p:sp>
      <p:sp>
        <p:nvSpPr>
          <p:cNvPr id="3" name="2 Subtítulo"/>
          <p:cNvSpPr>
            <a:spLocks noGrp="1"/>
          </p:cNvSpPr>
          <p:nvPr>
            <p:ph type="subTitle" idx="1"/>
          </p:nvPr>
        </p:nvSpPr>
        <p:spPr/>
        <p:txBody>
          <a:bodyPr/>
          <a:lstStyle/>
          <a:p>
            <a:r>
              <a:rPr lang="es-ES" dirty="0" smtClean="0"/>
              <a:t>FOOD SCIENCE AND TECHNOLOGY AROUND EUROPE</a:t>
            </a:r>
          </a:p>
          <a:p>
            <a:endParaRPr lang="en-GB" dirty="0"/>
          </a:p>
        </p:txBody>
      </p:sp>
      <p:pic>
        <p:nvPicPr>
          <p:cNvPr id="1026" name="Picture 2" descr="C:\Users\Usuario\Dropbox\ATECTA\Publicidad\logo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0" y="332656"/>
            <a:ext cx="7937500" cy="18161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4941168"/>
            <a:ext cx="2619375"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31015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548680"/>
            <a:ext cx="4896544" cy="5688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564070"/>
            <a:ext cx="2777480" cy="282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86777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IRLANDA</a:t>
            </a:r>
            <a:endParaRPr lang="en-GB" dirty="0"/>
          </a:p>
        </p:txBody>
      </p:sp>
      <p:sp>
        <p:nvSpPr>
          <p:cNvPr id="3" name="2 Marcador de contenido"/>
          <p:cNvSpPr>
            <a:spLocks noGrp="1"/>
          </p:cNvSpPr>
          <p:nvPr>
            <p:ph idx="1"/>
          </p:nvPr>
        </p:nvSpPr>
        <p:spPr/>
        <p:txBody>
          <a:bodyPr>
            <a:normAutofit/>
          </a:bodyPr>
          <a:lstStyle/>
          <a:p>
            <a:pPr lvl="0"/>
            <a:r>
              <a:rPr lang="es-ES" dirty="0"/>
              <a:t>Especialidad: Food Bussines</a:t>
            </a:r>
            <a:endParaRPr lang="en-GB" dirty="0"/>
          </a:p>
          <a:p>
            <a:pPr lvl="0"/>
            <a:r>
              <a:rPr lang="es-ES" dirty="0"/>
              <a:t>Requerimientos: </a:t>
            </a:r>
            <a:endParaRPr lang="en-GB" dirty="0"/>
          </a:p>
          <a:p>
            <a:pPr lvl="0">
              <a:buFont typeface="Wingdings" panose="05000000000000000000" pitchFamily="2" charset="2"/>
              <a:buChar char="v"/>
            </a:pPr>
            <a:r>
              <a:rPr lang="es-ES" dirty="0"/>
              <a:t>Diploma del Grado con notas</a:t>
            </a:r>
            <a:endParaRPr lang="en-GB" dirty="0"/>
          </a:p>
          <a:p>
            <a:pPr lvl="0">
              <a:buFont typeface="Wingdings" panose="05000000000000000000" pitchFamily="2" charset="2"/>
              <a:buChar char="v"/>
            </a:pPr>
            <a:r>
              <a:rPr lang="es-ES" dirty="0"/>
              <a:t>Primero o Segundo de la clase con Honores / Grado de Food Sciences or Food Technology.</a:t>
            </a:r>
            <a:endParaRPr lang="en-GB" dirty="0"/>
          </a:p>
          <a:p>
            <a:pPr lvl="0">
              <a:buFont typeface="Wingdings" panose="05000000000000000000" pitchFamily="2" charset="2"/>
              <a:buChar char="v"/>
            </a:pPr>
            <a:r>
              <a:rPr lang="es-ES" dirty="0"/>
              <a:t>Documentos de referencias académicas </a:t>
            </a:r>
            <a:endParaRPr lang="en-GB" dirty="0"/>
          </a:p>
          <a:p>
            <a:pPr>
              <a:buFont typeface="Wingdings" panose="05000000000000000000" pitchFamily="2" charset="2"/>
              <a:buChar char="v"/>
            </a:pPr>
            <a:endParaRPr lang="en-GB" dirty="0"/>
          </a:p>
        </p:txBody>
      </p:sp>
    </p:spTree>
    <p:extLst>
      <p:ext uri="{BB962C8B-B14F-4D97-AF65-F5344CB8AC3E}">
        <p14:creationId xmlns:p14="http://schemas.microsoft.com/office/powerpoint/2010/main" val="12417138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IRLANDA</a:t>
            </a:r>
            <a:endParaRPr lang="en-GB" dirty="0"/>
          </a:p>
        </p:txBody>
      </p:sp>
      <p:sp>
        <p:nvSpPr>
          <p:cNvPr id="3" name="2 Marcador de contenido"/>
          <p:cNvSpPr>
            <a:spLocks noGrp="1"/>
          </p:cNvSpPr>
          <p:nvPr>
            <p:ph idx="1"/>
          </p:nvPr>
        </p:nvSpPr>
        <p:spPr/>
        <p:txBody>
          <a:bodyPr/>
          <a:lstStyle/>
          <a:p>
            <a:pPr lvl="0"/>
            <a:r>
              <a:rPr lang="es-ES" dirty="0"/>
              <a:t>Número de estudiantes : limitado</a:t>
            </a:r>
            <a:endParaRPr lang="en-GB" dirty="0"/>
          </a:p>
          <a:p>
            <a:pPr lvl="0"/>
            <a:r>
              <a:rPr lang="es-ES" dirty="0"/>
              <a:t>Apertura de la Aplicación: prescripción Septiembre / Octubre</a:t>
            </a:r>
            <a:endParaRPr lang="en-GB" dirty="0"/>
          </a:p>
          <a:p>
            <a:pPr lvl="0"/>
            <a:r>
              <a:rPr lang="en-GB" dirty="0"/>
              <a:t>Web: </a:t>
            </a:r>
            <a:r>
              <a:rPr lang="en-GB" dirty="0">
                <a:solidFill>
                  <a:srgbClr val="FF0000"/>
                </a:solidFill>
              </a:rPr>
              <a:t>http://www.ucc.ie/calendar/postgraduate/General/info014.html</a:t>
            </a:r>
          </a:p>
          <a:p>
            <a:r>
              <a:rPr lang="en-GB" dirty="0"/>
              <a:t>Becas : Existen Scholarship y Prizes</a:t>
            </a:r>
          </a:p>
          <a:p>
            <a:endParaRPr lang="en-GB" dirty="0"/>
          </a:p>
        </p:txBody>
      </p:sp>
    </p:spTree>
    <p:extLst>
      <p:ext uri="{BB962C8B-B14F-4D97-AF65-F5344CB8AC3E}">
        <p14:creationId xmlns:p14="http://schemas.microsoft.com/office/powerpoint/2010/main" val="7906018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IRLANDA</a:t>
            </a:r>
            <a:endParaRPr lang="en-GB" dirty="0"/>
          </a:p>
        </p:txBody>
      </p:sp>
      <p:sp>
        <p:nvSpPr>
          <p:cNvPr id="3" name="2 Marcador de contenido"/>
          <p:cNvSpPr>
            <a:spLocks noGrp="1"/>
          </p:cNvSpPr>
          <p:nvPr>
            <p:ph idx="1"/>
          </p:nvPr>
        </p:nvSpPr>
        <p:spPr>
          <a:xfrm>
            <a:off x="683568" y="1628800"/>
            <a:ext cx="7704856" cy="4536504"/>
          </a:xfrm>
        </p:spPr>
        <p:txBody>
          <a:bodyPr>
            <a:normAutofit fontScale="55000" lnSpcReduction="20000"/>
          </a:bodyPr>
          <a:lstStyle/>
          <a:p>
            <a:r>
              <a:rPr lang="en-GB" b="1" dirty="0" smtClean="0"/>
              <a:t>Core </a:t>
            </a:r>
            <a:r>
              <a:rPr lang="en-GB" b="1" dirty="0"/>
              <a:t>Modules </a:t>
            </a:r>
            <a:br>
              <a:rPr lang="en-GB" b="1" dirty="0"/>
            </a:br>
            <a:r>
              <a:rPr lang="en-GB" dirty="0"/>
              <a:t>Students take 35 credits as follows: </a:t>
            </a:r>
            <a:br>
              <a:rPr lang="en-GB" dirty="0"/>
            </a:br>
            <a:r>
              <a:rPr lang="en-GB" b="1" dirty="0"/>
              <a:t>FE6117 </a:t>
            </a:r>
            <a:r>
              <a:rPr lang="en-GB" dirty="0"/>
              <a:t>Introduction to Food Marketing (5 credits)</a:t>
            </a:r>
            <a:br>
              <a:rPr lang="en-GB" dirty="0"/>
            </a:br>
            <a:r>
              <a:rPr lang="en-GB" b="1" dirty="0"/>
              <a:t>FE6118 </a:t>
            </a:r>
            <a:r>
              <a:rPr lang="en-GB" dirty="0"/>
              <a:t>Food Business Research Methods (5 credits)</a:t>
            </a:r>
            <a:br>
              <a:rPr lang="en-GB" dirty="0"/>
            </a:br>
            <a:r>
              <a:rPr lang="en-GB" b="1" dirty="0"/>
              <a:t>FE6120 </a:t>
            </a:r>
            <a:r>
              <a:rPr lang="en-GB" dirty="0"/>
              <a:t>Food Business Analysis (10 credits) </a:t>
            </a:r>
            <a:br>
              <a:rPr lang="en-GB" dirty="0"/>
            </a:br>
            <a:r>
              <a:rPr lang="en-GB" b="1" dirty="0"/>
              <a:t>FE6121 </a:t>
            </a:r>
            <a:r>
              <a:rPr lang="en-GB" dirty="0"/>
              <a:t>Food Business Project (10 credits) </a:t>
            </a:r>
            <a:br>
              <a:rPr lang="en-GB" dirty="0"/>
            </a:br>
            <a:r>
              <a:rPr lang="en-GB" b="1" dirty="0"/>
              <a:t>FE6125 </a:t>
            </a:r>
            <a:r>
              <a:rPr lang="en-GB" dirty="0"/>
              <a:t>Economics of the Agri-food System (5 credits)</a:t>
            </a:r>
          </a:p>
          <a:p>
            <a:r>
              <a:rPr lang="en-GB" b="1" dirty="0"/>
              <a:t>Elective Modules</a:t>
            </a:r>
            <a:r>
              <a:rPr lang="en-GB" dirty="0"/>
              <a:t/>
            </a:r>
            <a:br>
              <a:rPr lang="en-GB" dirty="0"/>
            </a:br>
            <a:r>
              <a:rPr lang="en-GB" dirty="0"/>
              <a:t>Students take 25 credits from the following:</a:t>
            </a:r>
            <a:br>
              <a:rPr lang="en-GB" dirty="0"/>
            </a:br>
            <a:r>
              <a:rPr lang="en-GB" b="1" dirty="0"/>
              <a:t>FE4205 </a:t>
            </a:r>
            <a:r>
              <a:rPr lang="en-GB" dirty="0"/>
              <a:t>Consumer Behaviour in Food Markets (5 credits) </a:t>
            </a:r>
            <a:br>
              <a:rPr lang="en-GB" dirty="0"/>
            </a:br>
            <a:r>
              <a:rPr lang="en-GB" b="1" dirty="0"/>
              <a:t>FE4206 </a:t>
            </a:r>
            <a:r>
              <a:rPr lang="en-GB" dirty="0"/>
              <a:t>Food Retail Marketing (5 credits) </a:t>
            </a:r>
            <a:br>
              <a:rPr lang="en-GB" dirty="0"/>
            </a:br>
            <a:r>
              <a:rPr lang="en-GB" b="1" dirty="0"/>
              <a:t>FE4207 </a:t>
            </a:r>
            <a:r>
              <a:rPr lang="en-GB" dirty="0"/>
              <a:t>Food Supply Chain Management (5 credits) </a:t>
            </a:r>
            <a:br>
              <a:rPr lang="en-GB" dirty="0"/>
            </a:br>
            <a:r>
              <a:rPr lang="en-GB" b="1" dirty="0"/>
              <a:t>FE6902</a:t>
            </a:r>
            <a:r>
              <a:rPr lang="en-GB" dirty="0"/>
              <a:t> Global Food Policy Issues (5 credits) </a:t>
            </a:r>
            <a:br>
              <a:rPr lang="en-GB" dirty="0"/>
            </a:br>
            <a:r>
              <a:rPr lang="en-GB" b="1" dirty="0"/>
              <a:t>FE6903 </a:t>
            </a:r>
            <a:r>
              <a:rPr lang="en-GB" dirty="0"/>
              <a:t>Food Security and Sustainable Livelihoods in the Developing World (5 credits) </a:t>
            </a:r>
            <a:br>
              <a:rPr lang="en-GB" dirty="0"/>
            </a:br>
            <a:r>
              <a:rPr lang="en-GB" b="1" dirty="0"/>
              <a:t>FE6904 </a:t>
            </a:r>
            <a:r>
              <a:rPr lang="en-GB" dirty="0"/>
              <a:t>Co-operative Business and Food Supply (5 credits) </a:t>
            </a:r>
            <a:br>
              <a:rPr lang="en-GB" dirty="0"/>
            </a:br>
            <a:r>
              <a:rPr lang="en-GB" b="1" dirty="0"/>
              <a:t>FE6905</a:t>
            </a:r>
            <a:r>
              <a:rPr lang="en-GB" dirty="0"/>
              <a:t> Food Choice and Innovation (5 credits) </a:t>
            </a:r>
            <a:br>
              <a:rPr lang="en-GB" dirty="0"/>
            </a:br>
            <a:r>
              <a:rPr lang="en-GB" i="1" dirty="0"/>
              <a:t>or</a:t>
            </a:r>
            <a:r>
              <a:rPr lang="en-GB" dirty="0"/>
              <a:t/>
            </a:r>
            <a:br>
              <a:rPr lang="en-GB" dirty="0"/>
            </a:br>
            <a:r>
              <a:rPr lang="en-GB" dirty="0"/>
              <a:t>Language elective modules to the value of </a:t>
            </a:r>
            <a:r>
              <a:rPr lang="en-GB" b="1" dirty="0"/>
              <a:t>10 </a:t>
            </a:r>
            <a:r>
              <a:rPr lang="en-GB" dirty="0"/>
              <a:t>credits to be chosen from the following: </a:t>
            </a:r>
            <a:br>
              <a:rPr lang="en-GB" dirty="0"/>
            </a:br>
            <a:r>
              <a:rPr lang="en-GB" b="1" dirty="0"/>
              <a:t>GE0003 </a:t>
            </a:r>
            <a:r>
              <a:rPr lang="en-GB" dirty="0"/>
              <a:t>German Language (Beginner Level A1) Part 1 (5 credits) </a:t>
            </a:r>
            <a:br>
              <a:rPr lang="en-GB" dirty="0"/>
            </a:br>
            <a:r>
              <a:rPr lang="en-GB" b="1" dirty="0"/>
              <a:t>GE0004 </a:t>
            </a:r>
            <a:r>
              <a:rPr lang="en-GB" dirty="0"/>
              <a:t>German Language (Beginner Level A1) Part 2 (5 credits) </a:t>
            </a:r>
            <a:br>
              <a:rPr lang="en-GB" dirty="0"/>
            </a:br>
            <a:r>
              <a:rPr lang="en-GB" b="1" dirty="0"/>
              <a:t>GE0005 </a:t>
            </a:r>
            <a:r>
              <a:rPr lang="en-GB" dirty="0"/>
              <a:t>German Language (Intermediate Level B1, Pt. 1) (5 credits) </a:t>
            </a:r>
            <a:br>
              <a:rPr lang="en-GB" dirty="0"/>
            </a:br>
            <a:r>
              <a:rPr lang="en-GB" b="1" dirty="0"/>
              <a:t>GE0008 </a:t>
            </a:r>
            <a:r>
              <a:rPr lang="en-GB" dirty="0"/>
              <a:t>German Language (Intermediate Level B1, Pt. 2) (5 credits) </a:t>
            </a:r>
            <a:br>
              <a:rPr lang="en-GB" dirty="0"/>
            </a:br>
            <a:r>
              <a:rPr lang="en-GB" b="1" dirty="0"/>
              <a:t>HS0028</a:t>
            </a:r>
            <a:r>
              <a:rPr lang="en-GB" dirty="0"/>
              <a:t> Spanish Language (Beginner [00] level) (10 credits) </a:t>
            </a:r>
            <a:br>
              <a:rPr lang="en-GB" dirty="0"/>
            </a:br>
            <a:r>
              <a:rPr lang="en-GB" b="1" dirty="0"/>
              <a:t>HS0128</a:t>
            </a:r>
            <a:r>
              <a:rPr lang="en-GB" dirty="0"/>
              <a:t> Spanish Language (Improver [01] level) (10 credits) </a:t>
            </a:r>
          </a:p>
          <a:p>
            <a:endParaRPr lang="en-GB" dirty="0"/>
          </a:p>
        </p:txBody>
      </p:sp>
    </p:spTree>
    <p:extLst>
      <p:ext uri="{BB962C8B-B14F-4D97-AF65-F5344CB8AC3E}">
        <p14:creationId xmlns:p14="http://schemas.microsoft.com/office/powerpoint/2010/main" val="3248427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IRLANDA</a:t>
            </a:r>
            <a:endParaRPr lang="en-GB" dirty="0"/>
          </a:p>
        </p:txBody>
      </p:sp>
      <p:sp>
        <p:nvSpPr>
          <p:cNvPr id="3" name="2 Marcador de contenido"/>
          <p:cNvSpPr>
            <a:spLocks noGrp="1"/>
          </p:cNvSpPr>
          <p:nvPr>
            <p:ph idx="1"/>
          </p:nvPr>
        </p:nvSpPr>
        <p:spPr>
          <a:xfrm>
            <a:off x="1463040" y="1988840"/>
            <a:ext cx="6421328" cy="3734229"/>
          </a:xfrm>
        </p:spPr>
        <p:txBody>
          <a:bodyPr>
            <a:normAutofit fontScale="92500" lnSpcReduction="20000"/>
          </a:bodyPr>
          <a:lstStyle/>
          <a:p>
            <a:pPr lvl="0"/>
            <a:r>
              <a:rPr lang="en-GB" dirty="0" smtClean="0"/>
              <a:t>Nombre</a:t>
            </a:r>
            <a:r>
              <a:rPr lang="en-GB" dirty="0"/>
              <a:t>: MSc (CO-OPERATIVE ORGANISATION, FOOD MARKETING and RURAL </a:t>
            </a:r>
            <a:r>
              <a:rPr lang="en-GB" dirty="0" smtClean="0"/>
              <a:t>DEVELOPMENT)</a:t>
            </a:r>
            <a:endParaRPr lang="en-GB" b="1" dirty="0"/>
          </a:p>
          <a:p>
            <a:pPr lvl="0"/>
            <a:r>
              <a:rPr lang="es-ES" dirty="0"/>
              <a:t>Duración: 18 meses ( 120 créditos  con Prácticas externas y Proyecto Fin de Masters)</a:t>
            </a:r>
            <a:endParaRPr lang="en-GB" b="1" dirty="0"/>
          </a:p>
          <a:p>
            <a:pPr lvl="0"/>
            <a:r>
              <a:rPr lang="es-ES" dirty="0"/>
              <a:t>Comienzo: </a:t>
            </a:r>
            <a:r>
              <a:rPr lang="es-ES" dirty="0" smtClean="0"/>
              <a:t>Registración </a:t>
            </a:r>
            <a:r>
              <a:rPr lang="es-ES" dirty="0"/>
              <a:t>online y documentación presencial en Septiembre / Octubre.</a:t>
            </a:r>
            <a:endParaRPr lang="en-GB" b="1" dirty="0"/>
          </a:p>
          <a:p>
            <a:pPr lvl="0"/>
            <a:r>
              <a:rPr lang="es-ES" dirty="0"/>
              <a:t>Lengua : Inglés ( </a:t>
            </a:r>
            <a:r>
              <a:rPr lang="es-ES" dirty="0" smtClean="0"/>
              <a:t>Certificado </a:t>
            </a:r>
            <a:r>
              <a:rPr lang="es-ES" dirty="0"/>
              <a:t>Oficial de IELTS 6.5 O TOEFL)</a:t>
            </a:r>
            <a:endParaRPr lang="en-GB" dirty="0"/>
          </a:p>
          <a:p>
            <a:pPr lvl="0"/>
            <a:r>
              <a:rPr lang="es-ES" dirty="0"/>
              <a:t>Precio: 5500 €/año</a:t>
            </a:r>
            <a:endParaRPr lang="en-GB" dirty="0"/>
          </a:p>
          <a:p>
            <a:pPr lvl="0"/>
            <a:r>
              <a:rPr lang="es-ES" dirty="0"/>
              <a:t>Especialidad: Food </a:t>
            </a:r>
            <a:r>
              <a:rPr lang="es-ES" dirty="0" smtClean="0"/>
              <a:t>Bussines</a:t>
            </a:r>
            <a:endParaRPr lang="en-GB" dirty="0"/>
          </a:p>
        </p:txBody>
      </p:sp>
    </p:spTree>
    <p:extLst>
      <p:ext uri="{BB962C8B-B14F-4D97-AF65-F5344CB8AC3E}">
        <p14:creationId xmlns:p14="http://schemas.microsoft.com/office/powerpoint/2010/main" val="28093609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IRLANDA</a:t>
            </a:r>
            <a:endParaRPr lang="en-GB" dirty="0"/>
          </a:p>
        </p:txBody>
      </p:sp>
      <p:sp>
        <p:nvSpPr>
          <p:cNvPr id="3" name="2 Marcador de contenido"/>
          <p:cNvSpPr>
            <a:spLocks noGrp="1"/>
          </p:cNvSpPr>
          <p:nvPr>
            <p:ph idx="1"/>
          </p:nvPr>
        </p:nvSpPr>
        <p:spPr>
          <a:xfrm>
            <a:off x="1463040" y="2119256"/>
            <a:ext cx="6196405" cy="3902031"/>
          </a:xfrm>
        </p:spPr>
        <p:txBody>
          <a:bodyPr>
            <a:normAutofit fontScale="85000" lnSpcReduction="20000"/>
          </a:bodyPr>
          <a:lstStyle/>
          <a:p>
            <a:pPr lvl="0"/>
            <a:r>
              <a:rPr lang="es-ES" dirty="0"/>
              <a:t>Requerimientos: </a:t>
            </a:r>
            <a:endParaRPr lang="en-GB" dirty="0"/>
          </a:p>
          <a:p>
            <a:pPr lvl="0">
              <a:buFont typeface="Wingdings" panose="05000000000000000000" pitchFamily="2" charset="2"/>
              <a:buChar char="v"/>
            </a:pPr>
            <a:r>
              <a:rPr lang="es-ES" dirty="0"/>
              <a:t>Diploma del Grado con notas</a:t>
            </a:r>
            <a:endParaRPr lang="en-GB" dirty="0"/>
          </a:p>
          <a:p>
            <a:pPr lvl="0">
              <a:buFont typeface="Wingdings" panose="05000000000000000000" pitchFamily="2" charset="2"/>
              <a:buChar char="v"/>
            </a:pPr>
            <a:r>
              <a:rPr lang="es-ES" dirty="0"/>
              <a:t>Primero o Segundo de la clase con Honores / Grado de Food Sciences or Food Technology.</a:t>
            </a:r>
            <a:endParaRPr lang="en-GB" dirty="0"/>
          </a:p>
          <a:p>
            <a:pPr lvl="0">
              <a:buFont typeface="Wingdings" panose="05000000000000000000" pitchFamily="2" charset="2"/>
              <a:buChar char="v"/>
            </a:pPr>
            <a:r>
              <a:rPr lang="en-GB" dirty="0"/>
              <a:t>Documentos de referencias académicas </a:t>
            </a:r>
          </a:p>
          <a:p>
            <a:pPr lvl="0">
              <a:buFont typeface="Wingdings" panose="05000000000000000000" pitchFamily="2" charset="2"/>
              <a:buChar char="v"/>
            </a:pPr>
            <a:r>
              <a:rPr lang="en-GB" dirty="0"/>
              <a:t>Carta de recomendación</a:t>
            </a:r>
          </a:p>
          <a:p>
            <a:pPr lvl="0"/>
            <a:r>
              <a:rPr lang="es-ES" dirty="0"/>
              <a:t>Número de estudiantes : limitado</a:t>
            </a:r>
            <a:endParaRPr lang="en-GB" dirty="0"/>
          </a:p>
          <a:p>
            <a:pPr lvl="0"/>
            <a:r>
              <a:rPr lang="es-ES" dirty="0"/>
              <a:t>Apertura de la Aplicación: prescripción Septiembre / Octubre</a:t>
            </a:r>
            <a:endParaRPr lang="en-GB" dirty="0"/>
          </a:p>
          <a:p>
            <a:pPr lvl="0"/>
            <a:r>
              <a:rPr lang="en-GB" dirty="0"/>
              <a:t>Web: </a:t>
            </a:r>
            <a:r>
              <a:rPr lang="en-GB" dirty="0">
                <a:solidFill>
                  <a:srgbClr val="FF0000"/>
                </a:solidFill>
              </a:rPr>
              <a:t>http://www.ucc.ie/calendar/postgraduate/Masters/food/page04.html</a:t>
            </a:r>
          </a:p>
          <a:p>
            <a:pPr lvl="0"/>
            <a:r>
              <a:rPr lang="en-GB" dirty="0"/>
              <a:t>Becas : Existen Scholarship y Prizes</a:t>
            </a:r>
          </a:p>
          <a:p>
            <a:endParaRPr lang="en-GB" dirty="0"/>
          </a:p>
          <a:p>
            <a:endParaRPr lang="en-GB" dirty="0"/>
          </a:p>
        </p:txBody>
      </p:sp>
    </p:spTree>
    <p:extLst>
      <p:ext uri="{BB962C8B-B14F-4D97-AF65-F5344CB8AC3E}">
        <p14:creationId xmlns:p14="http://schemas.microsoft.com/office/powerpoint/2010/main" val="13904727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IRLANDA</a:t>
            </a:r>
            <a:endParaRPr lang="en-GB" dirty="0"/>
          </a:p>
        </p:txBody>
      </p:sp>
      <p:sp>
        <p:nvSpPr>
          <p:cNvPr id="3" name="2 Marcador de contenido"/>
          <p:cNvSpPr>
            <a:spLocks noGrp="1"/>
          </p:cNvSpPr>
          <p:nvPr>
            <p:ph idx="1"/>
          </p:nvPr>
        </p:nvSpPr>
        <p:spPr>
          <a:xfrm>
            <a:off x="1463040" y="2119256"/>
            <a:ext cx="6421328" cy="3830023"/>
          </a:xfrm>
        </p:spPr>
        <p:txBody>
          <a:bodyPr>
            <a:normAutofit fontScale="92500" lnSpcReduction="20000"/>
          </a:bodyPr>
          <a:lstStyle/>
          <a:p>
            <a:pPr marL="0" indent="0">
              <a:buNone/>
            </a:pPr>
            <a:endParaRPr lang="en-GB" dirty="0"/>
          </a:p>
          <a:p>
            <a:pPr marL="0" indent="0">
              <a:buNone/>
            </a:pPr>
            <a:r>
              <a:rPr lang="en-GB" b="1" dirty="0"/>
              <a:t>Food </a:t>
            </a:r>
            <a:r>
              <a:rPr lang="en-GB" b="1" dirty="0" smtClean="0"/>
              <a:t>Microbiology</a:t>
            </a:r>
          </a:p>
          <a:p>
            <a:r>
              <a:rPr lang="en-GB" dirty="0" smtClean="0"/>
              <a:t>Nombre</a:t>
            </a:r>
            <a:r>
              <a:rPr lang="en-GB" dirty="0"/>
              <a:t>: MSc Food Microbiology</a:t>
            </a:r>
            <a:endParaRPr lang="en-GB" b="1" dirty="0"/>
          </a:p>
          <a:p>
            <a:pPr lvl="0"/>
            <a:r>
              <a:rPr lang="es-ES" dirty="0"/>
              <a:t>Duración: 12 meses ( 120 créditos  con  Proyecto Fin de Masters)</a:t>
            </a:r>
            <a:endParaRPr lang="en-GB" b="1" dirty="0"/>
          </a:p>
          <a:p>
            <a:pPr lvl="0"/>
            <a:r>
              <a:rPr lang="es-ES" dirty="0"/>
              <a:t>Comienzo: </a:t>
            </a:r>
            <a:r>
              <a:rPr lang="es-ES" dirty="0" smtClean="0"/>
              <a:t>Registración </a:t>
            </a:r>
            <a:r>
              <a:rPr lang="es-ES" dirty="0"/>
              <a:t>online y documentación presencial en Septiembre / Octubre.</a:t>
            </a:r>
            <a:endParaRPr lang="en-GB" b="1" dirty="0"/>
          </a:p>
          <a:p>
            <a:pPr lvl="0"/>
            <a:r>
              <a:rPr lang="es-ES" dirty="0"/>
              <a:t>Lengua : Inglés ( </a:t>
            </a:r>
            <a:r>
              <a:rPr lang="es-ES" dirty="0" smtClean="0"/>
              <a:t>Certificado </a:t>
            </a:r>
            <a:r>
              <a:rPr lang="es-ES" dirty="0"/>
              <a:t>Oficial de IELTS 6.5 O TOEFL)</a:t>
            </a:r>
            <a:endParaRPr lang="en-GB" dirty="0"/>
          </a:p>
          <a:p>
            <a:pPr lvl="0"/>
            <a:r>
              <a:rPr lang="es-ES" dirty="0"/>
              <a:t>Precio: 6750 €/año</a:t>
            </a:r>
            <a:endParaRPr lang="en-GB" dirty="0"/>
          </a:p>
          <a:p>
            <a:pPr lvl="0"/>
            <a:r>
              <a:rPr lang="es-ES" dirty="0"/>
              <a:t>Especialidad: Food </a:t>
            </a:r>
            <a:r>
              <a:rPr lang="es-ES" dirty="0" err="1" smtClean="0"/>
              <a:t>Microbiology</a:t>
            </a:r>
            <a:endParaRPr lang="en-GB" dirty="0"/>
          </a:p>
          <a:p>
            <a:endParaRPr lang="en-GB" dirty="0"/>
          </a:p>
        </p:txBody>
      </p:sp>
    </p:spTree>
    <p:extLst>
      <p:ext uri="{BB962C8B-B14F-4D97-AF65-F5344CB8AC3E}">
        <p14:creationId xmlns:p14="http://schemas.microsoft.com/office/powerpoint/2010/main" val="17773412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IRLANDA</a:t>
            </a:r>
            <a:endParaRPr lang="en-GB" dirty="0"/>
          </a:p>
        </p:txBody>
      </p:sp>
      <p:sp>
        <p:nvSpPr>
          <p:cNvPr id="3" name="2 Marcador de contenido"/>
          <p:cNvSpPr>
            <a:spLocks noGrp="1"/>
          </p:cNvSpPr>
          <p:nvPr>
            <p:ph idx="1"/>
          </p:nvPr>
        </p:nvSpPr>
        <p:spPr>
          <a:xfrm>
            <a:off x="1463040" y="2119256"/>
            <a:ext cx="6349320" cy="3902031"/>
          </a:xfrm>
        </p:spPr>
        <p:txBody>
          <a:bodyPr>
            <a:normAutofit fontScale="85000" lnSpcReduction="20000"/>
          </a:bodyPr>
          <a:lstStyle/>
          <a:p>
            <a:pPr lvl="0"/>
            <a:r>
              <a:rPr lang="es-ES" dirty="0"/>
              <a:t>Requerimientos: </a:t>
            </a:r>
            <a:endParaRPr lang="en-GB" dirty="0"/>
          </a:p>
          <a:p>
            <a:pPr lvl="0">
              <a:buFont typeface="Wingdings" panose="05000000000000000000" pitchFamily="2" charset="2"/>
              <a:buChar char="v"/>
            </a:pPr>
            <a:r>
              <a:rPr lang="es-ES" dirty="0"/>
              <a:t>Diploma del Grado con notas</a:t>
            </a:r>
            <a:endParaRPr lang="en-GB" dirty="0"/>
          </a:p>
          <a:p>
            <a:pPr lvl="0">
              <a:buFont typeface="Wingdings" panose="05000000000000000000" pitchFamily="2" charset="2"/>
              <a:buChar char="v"/>
            </a:pPr>
            <a:r>
              <a:rPr lang="es-ES" dirty="0"/>
              <a:t>Primero o Segundo de la clase con Honores / Grado de Food Sciences or Food Technology.</a:t>
            </a:r>
            <a:endParaRPr lang="en-GB" dirty="0"/>
          </a:p>
          <a:p>
            <a:pPr lvl="0">
              <a:buFont typeface="Wingdings" panose="05000000000000000000" pitchFamily="2" charset="2"/>
              <a:buChar char="v"/>
            </a:pPr>
            <a:r>
              <a:rPr lang="en-GB" dirty="0"/>
              <a:t>Documentos de referencias académicas </a:t>
            </a:r>
          </a:p>
          <a:p>
            <a:pPr lvl="0">
              <a:buFont typeface="Wingdings" panose="05000000000000000000" pitchFamily="2" charset="2"/>
              <a:buChar char="v"/>
            </a:pPr>
            <a:r>
              <a:rPr lang="en-GB" dirty="0"/>
              <a:t>Carta de recomendación</a:t>
            </a:r>
          </a:p>
          <a:p>
            <a:pPr lvl="0"/>
            <a:r>
              <a:rPr lang="es-ES" dirty="0"/>
              <a:t>Número de estudiantes : limitado</a:t>
            </a:r>
            <a:endParaRPr lang="en-GB" dirty="0"/>
          </a:p>
          <a:p>
            <a:pPr lvl="0"/>
            <a:r>
              <a:rPr lang="es-ES" dirty="0"/>
              <a:t>Apertura de la Aplicación: prescripción Septiembre / Octubre</a:t>
            </a:r>
            <a:endParaRPr lang="en-GB" dirty="0"/>
          </a:p>
          <a:p>
            <a:pPr lvl="0"/>
            <a:r>
              <a:rPr lang="en-GB" dirty="0"/>
              <a:t>Web: </a:t>
            </a:r>
            <a:r>
              <a:rPr lang="en-GB" dirty="0">
                <a:solidFill>
                  <a:srgbClr val="FF0000"/>
                </a:solidFill>
              </a:rPr>
              <a:t>http://www.ucc.ie/calendar/postgraduate/Masters/food/page06.html</a:t>
            </a:r>
          </a:p>
          <a:p>
            <a:pPr lvl="0"/>
            <a:r>
              <a:rPr lang="en-GB" dirty="0"/>
              <a:t>Becas : Existen Scholarship y Prizes</a:t>
            </a:r>
          </a:p>
          <a:p>
            <a:endParaRPr lang="en-GB" dirty="0"/>
          </a:p>
        </p:txBody>
      </p:sp>
    </p:spTree>
    <p:extLst>
      <p:ext uri="{BB962C8B-B14F-4D97-AF65-F5344CB8AC3E}">
        <p14:creationId xmlns:p14="http://schemas.microsoft.com/office/powerpoint/2010/main" val="16799355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HOLANDA</a:t>
            </a:r>
            <a:endParaRPr lang="en-GB" dirty="0"/>
          </a:p>
        </p:txBody>
      </p:sp>
      <p:sp>
        <p:nvSpPr>
          <p:cNvPr id="3" name="2 Marcador de contenido"/>
          <p:cNvSpPr>
            <a:spLocks noGrp="1"/>
          </p:cNvSpPr>
          <p:nvPr>
            <p:ph idx="1"/>
          </p:nvPr>
        </p:nvSpPr>
        <p:spPr>
          <a:xfrm>
            <a:off x="1115616" y="1988840"/>
            <a:ext cx="6840760" cy="3888432"/>
          </a:xfrm>
        </p:spPr>
        <p:txBody>
          <a:bodyPr>
            <a:normAutofit fontScale="77500" lnSpcReduction="20000"/>
          </a:bodyPr>
          <a:lstStyle/>
          <a:p>
            <a:r>
              <a:rPr lang="es-ES" dirty="0" smtClean="0"/>
              <a:t>Lugar : </a:t>
            </a:r>
            <a:r>
              <a:rPr lang="en-GB" dirty="0" smtClean="0"/>
              <a:t>Wageningen </a:t>
            </a:r>
            <a:r>
              <a:rPr lang="es-ES" dirty="0" smtClean="0"/>
              <a:t>University</a:t>
            </a:r>
          </a:p>
          <a:p>
            <a:pPr lvl="0"/>
            <a:r>
              <a:rPr lang="en-GB" dirty="0"/>
              <a:t>Nombre: MSc Food Safety</a:t>
            </a:r>
            <a:endParaRPr lang="en-GB" b="1" dirty="0"/>
          </a:p>
          <a:p>
            <a:pPr lvl="0"/>
            <a:r>
              <a:rPr lang="es-ES" dirty="0"/>
              <a:t>Duración: 2 años ( 120 créditos  con  Proyecto Fin de Master y Practicas externas)</a:t>
            </a:r>
            <a:endParaRPr lang="en-GB" b="1" dirty="0"/>
          </a:p>
          <a:p>
            <a:pPr lvl="0"/>
            <a:r>
              <a:rPr lang="es-ES" dirty="0"/>
              <a:t>Comienzo: Febrero 2015 o Septiembre 2015 ( estar tres semanas antes para curso Introductorio)</a:t>
            </a:r>
            <a:endParaRPr lang="en-GB" b="1" dirty="0"/>
          </a:p>
          <a:p>
            <a:pPr lvl="0"/>
            <a:r>
              <a:rPr lang="es-ES" dirty="0"/>
              <a:t>Requerimientos: </a:t>
            </a:r>
            <a:endParaRPr lang="en-GB" dirty="0"/>
          </a:p>
          <a:p>
            <a:pPr lvl="0">
              <a:buFont typeface="Wingdings" panose="05000000000000000000" pitchFamily="2" charset="2"/>
              <a:buChar char="v"/>
            </a:pPr>
            <a:r>
              <a:rPr lang="es-ES" dirty="0"/>
              <a:t>Diploma del Grado con </a:t>
            </a:r>
            <a:r>
              <a:rPr lang="es-ES" dirty="0" smtClean="0"/>
              <a:t>mínimo </a:t>
            </a:r>
            <a:r>
              <a:rPr lang="es-ES" dirty="0"/>
              <a:t>un 70 % de media </a:t>
            </a:r>
            <a:endParaRPr lang="en-GB" dirty="0"/>
          </a:p>
          <a:p>
            <a:pPr lvl="0">
              <a:buFont typeface="Wingdings" panose="05000000000000000000" pitchFamily="2" charset="2"/>
              <a:buChar char="v"/>
            </a:pPr>
            <a:r>
              <a:rPr lang="es-ES" dirty="0"/>
              <a:t> </a:t>
            </a:r>
            <a:r>
              <a:rPr lang="es-ES" dirty="0" smtClean="0"/>
              <a:t>Certificado Inglés </a:t>
            </a:r>
            <a:r>
              <a:rPr lang="es-ES" dirty="0"/>
              <a:t>fluido tanto escrito como hablado ( Advance Grade C , First Grade C or IELTS 6.0 o semejantes)</a:t>
            </a:r>
            <a:endParaRPr lang="en-GB" dirty="0"/>
          </a:p>
          <a:p>
            <a:pPr lvl="0">
              <a:buFont typeface="Wingdings" panose="05000000000000000000" pitchFamily="2" charset="2"/>
              <a:buChar char="v"/>
            </a:pPr>
            <a:r>
              <a:rPr lang="en-GB" dirty="0"/>
              <a:t>Documentos de referencias académicas </a:t>
            </a:r>
          </a:p>
          <a:p>
            <a:pPr lvl="0">
              <a:buFont typeface="Wingdings" panose="05000000000000000000" pitchFamily="2" charset="2"/>
              <a:buChar char="v"/>
            </a:pPr>
            <a:r>
              <a:rPr lang="es-ES" dirty="0"/>
              <a:t>Carta de recomendación y de motivación</a:t>
            </a:r>
            <a:endParaRPr lang="en-GB" dirty="0"/>
          </a:p>
          <a:p>
            <a:pPr lvl="0">
              <a:buFont typeface="Wingdings" panose="05000000000000000000" pitchFamily="2" charset="2"/>
              <a:buChar char="v"/>
            </a:pPr>
            <a:r>
              <a:rPr lang="en-GB" dirty="0" smtClean="0"/>
              <a:t>Curriculum</a:t>
            </a:r>
            <a:endParaRPr lang="en-GB" dirty="0"/>
          </a:p>
        </p:txBody>
      </p:sp>
    </p:spTree>
    <p:extLst>
      <p:ext uri="{BB962C8B-B14F-4D97-AF65-F5344CB8AC3E}">
        <p14:creationId xmlns:p14="http://schemas.microsoft.com/office/powerpoint/2010/main" val="21937860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4" y="589454"/>
            <a:ext cx="3672409" cy="4031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186" y="4221088"/>
            <a:ext cx="7718246"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6293" y="589454"/>
            <a:ext cx="4034139" cy="3631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17738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ÍNDICE</a:t>
            </a:r>
            <a:endParaRPr lang="en-GB" dirty="0"/>
          </a:p>
        </p:txBody>
      </p:sp>
      <p:sp>
        <p:nvSpPr>
          <p:cNvPr id="3" name="2 Marcador de contenido"/>
          <p:cNvSpPr>
            <a:spLocks noGrp="1"/>
          </p:cNvSpPr>
          <p:nvPr>
            <p:ph idx="1"/>
          </p:nvPr>
        </p:nvSpPr>
        <p:spPr/>
        <p:txBody>
          <a:bodyPr/>
          <a:lstStyle/>
          <a:p>
            <a:r>
              <a:rPr lang="es-ES" dirty="0" smtClean="0"/>
              <a:t>INTRODUCCIÓN</a:t>
            </a:r>
          </a:p>
          <a:p>
            <a:r>
              <a:rPr lang="es-ES" dirty="0" smtClean="0"/>
              <a:t>FINLANDIA</a:t>
            </a:r>
          </a:p>
          <a:p>
            <a:r>
              <a:rPr lang="es-ES" dirty="0" smtClean="0"/>
              <a:t>IRLANDA</a:t>
            </a:r>
          </a:p>
          <a:p>
            <a:r>
              <a:rPr lang="es-ES" dirty="0" smtClean="0"/>
              <a:t>HOLANDA</a:t>
            </a:r>
          </a:p>
          <a:p>
            <a:r>
              <a:rPr lang="es-ES" dirty="0" smtClean="0"/>
              <a:t>INGLATERRA</a:t>
            </a:r>
          </a:p>
          <a:p>
            <a:r>
              <a:rPr lang="es-ES" dirty="0" smtClean="0"/>
              <a:t>BÉLGICA</a:t>
            </a:r>
          </a:p>
          <a:p>
            <a:r>
              <a:rPr lang="es-ES" dirty="0" smtClean="0"/>
              <a:t>NUEVA ZELANDA</a:t>
            </a:r>
            <a:endParaRPr lang="en-GB" dirty="0"/>
          </a:p>
        </p:txBody>
      </p:sp>
    </p:spTree>
    <p:extLst>
      <p:ext uri="{BB962C8B-B14F-4D97-AF65-F5344CB8AC3E}">
        <p14:creationId xmlns:p14="http://schemas.microsoft.com/office/powerpoint/2010/main" val="5516122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HOLANDA</a:t>
            </a:r>
            <a:endParaRPr lang="en-GB" dirty="0"/>
          </a:p>
        </p:txBody>
      </p:sp>
      <p:sp>
        <p:nvSpPr>
          <p:cNvPr id="3" name="2 Marcador de contenido"/>
          <p:cNvSpPr>
            <a:spLocks noGrp="1"/>
          </p:cNvSpPr>
          <p:nvPr>
            <p:ph idx="1"/>
          </p:nvPr>
        </p:nvSpPr>
        <p:spPr>
          <a:xfrm>
            <a:off x="1043608" y="2119257"/>
            <a:ext cx="6984776" cy="3830024"/>
          </a:xfrm>
        </p:spPr>
        <p:txBody>
          <a:bodyPr>
            <a:normAutofit fontScale="92500" lnSpcReduction="10000"/>
          </a:bodyPr>
          <a:lstStyle/>
          <a:p>
            <a:pPr lvl="0"/>
            <a:r>
              <a:rPr lang="es-ES" dirty="0"/>
              <a:t>Número de estudiantes : limitado</a:t>
            </a:r>
            <a:endParaRPr lang="en-GB" dirty="0"/>
          </a:p>
          <a:p>
            <a:pPr lvl="0"/>
            <a:r>
              <a:rPr lang="es-ES" dirty="0"/>
              <a:t>Apertura de la Aplicación:  antes del 15 Julio</a:t>
            </a:r>
            <a:endParaRPr lang="en-GB" dirty="0"/>
          </a:p>
          <a:p>
            <a:pPr lvl="0"/>
            <a:r>
              <a:rPr lang="en-GB" dirty="0"/>
              <a:t>Web: </a:t>
            </a:r>
            <a:r>
              <a:rPr lang="en-GB" dirty="0">
                <a:solidFill>
                  <a:srgbClr val="FF0000"/>
                </a:solidFill>
              </a:rPr>
              <a:t>http://www.wageningenur.nl/en/Education-Programmes/prospective-master-students/MSc-programmes/MSc-Food-Safety.htm</a:t>
            </a:r>
          </a:p>
          <a:p>
            <a:pPr lvl="0"/>
            <a:r>
              <a:rPr lang="en-GB" dirty="0"/>
              <a:t>Becas : Existen Scholarship y Prizes</a:t>
            </a:r>
          </a:p>
          <a:p>
            <a:pPr lvl="0"/>
            <a:r>
              <a:rPr lang="en-GB" dirty="0"/>
              <a:t>Gastos de vida : 840 €/ mes</a:t>
            </a:r>
          </a:p>
          <a:p>
            <a:pPr lvl="0"/>
            <a:r>
              <a:rPr lang="es-ES" dirty="0"/>
              <a:t>Nota : Este master no ofrece pre-cursos intensivos. Posibilidad de buscarte alojamiento</a:t>
            </a:r>
            <a:endParaRPr lang="en-GB" dirty="0"/>
          </a:p>
          <a:p>
            <a:pPr lvl="0"/>
            <a:r>
              <a:rPr lang="es-ES" dirty="0"/>
              <a:t>Precio: 3741€ total dos años </a:t>
            </a:r>
            <a:endParaRPr lang="en-GB" dirty="0"/>
          </a:p>
          <a:p>
            <a:endParaRPr lang="en-GB" dirty="0"/>
          </a:p>
          <a:p>
            <a:endParaRPr lang="en-GB" dirty="0"/>
          </a:p>
        </p:txBody>
      </p:sp>
    </p:spTree>
    <p:extLst>
      <p:ext uri="{BB962C8B-B14F-4D97-AF65-F5344CB8AC3E}">
        <p14:creationId xmlns:p14="http://schemas.microsoft.com/office/powerpoint/2010/main" val="10396676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HOLANDA</a:t>
            </a:r>
            <a:endParaRPr lang="en-GB" dirty="0"/>
          </a:p>
        </p:txBody>
      </p:sp>
      <p:sp>
        <p:nvSpPr>
          <p:cNvPr id="3" name="2 Marcador de contenido"/>
          <p:cNvSpPr>
            <a:spLocks noGrp="1"/>
          </p:cNvSpPr>
          <p:nvPr>
            <p:ph idx="1"/>
          </p:nvPr>
        </p:nvSpPr>
        <p:spPr>
          <a:xfrm>
            <a:off x="827584" y="1844824"/>
            <a:ext cx="7560840" cy="4392487"/>
          </a:xfrm>
        </p:spPr>
        <p:txBody>
          <a:bodyPr>
            <a:normAutofit fontScale="62500" lnSpcReduction="20000"/>
          </a:bodyPr>
          <a:lstStyle/>
          <a:p>
            <a:pPr lvl="0"/>
            <a:r>
              <a:rPr lang="es-ES" b="1" dirty="0"/>
              <a:t>Especialidades :</a:t>
            </a:r>
            <a:endParaRPr lang="en-GB" b="1" dirty="0"/>
          </a:p>
          <a:p>
            <a:pPr>
              <a:buFont typeface="Wingdings" panose="05000000000000000000" pitchFamily="2" charset="2"/>
              <a:buChar char="v"/>
            </a:pPr>
            <a:r>
              <a:rPr lang="en-GB" dirty="0"/>
              <a:t>-    </a:t>
            </a:r>
            <a:r>
              <a:rPr lang="en-GB" u="sng" dirty="0"/>
              <a:t>Applied Food Safety </a:t>
            </a:r>
            <a:r>
              <a:rPr lang="en-GB" dirty="0" smtClean="0"/>
              <a:t>:</a:t>
            </a:r>
            <a:endParaRPr lang="en-GB" b="1" dirty="0"/>
          </a:p>
          <a:p>
            <a:pPr marL="0" indent="0">
              <a:buNone/>
            </a:pPr>
            <a:r>
              <a:rPr lang="en-GB" dirty="0"/>
              <a:t>The Applied Food Safety specialisation focuses on Food Microbiology, Toxicology, Allergies and Risk Assessment. Theses will be performed in Food Microbiology or Food Toxicology.This specialisation is open for students with a natural sciences background (see Admission and application</a:t>
            </a:r>
            <a:r>
              <a:rPr lang="en-GB" dirty="0" smtClean="0"/>
              <a:t>).</a:t>
            </a:r>
          </a:p>
          <a:p>
            <a:pPr marL="0" indent="0">
              <a:buNone/>
            </a:pPr>
            <a:endParaRPr lang="en-GB" b="1" dirty="0"/>
          </a:p>
          <a:p>
            <a:pPr>
              <a:buFont typeface="Wingdings" panose="05000000000000000000" pitchFamily="2" charset="2"/>
              <a:buChar char="v"/>
            </a:pPr>
            <a:r>
              <a:rPr lang="en-GB" dirty="0"/>
              <a:t>   - </a:t>
            </a:r>
            <a:r>
              <a:rPr lang="en-GB" u="sng" dirty="0"/>
              <a:t>Food Safety Law </a:t>
            </a:r>
            <a:r>
              <a:rPr lang="en-GB" dirty="0"/>
              <a:t>: </a:t>
            </a:r>
            <a:endParaRPr lang="en-GB" b="1" dirty="0"/>
          </a:p>
          <a:p>
            <a:pPr marL="0" indent="0">
              <a:buNone/>
            </a:pPr>
            <a:endParaRPr lang="en-GB" dirty="0" smtClean="0"/>
          </a:p>
          <a:p>
            <a:pPr marL="0" indent="0">
              <a:buNone/>
            </a:pPr>
            <a:r>
              <a:rPr lang="en-GB" dirty="0" smtClean="0"/>
              <a:t>The </a:t>
            </a:r>
            <a:r>
              <a:rPr lang="en-GB" dirty="0"/>
              <a:t>Food Safety Law specialisation focuses on the legal aspects of food safety. Courses include : International and comparative food law, Food Quality Management and Intellectual Property Rights. Thesis and internship will be in Food Law.</a:t>
            </a:r>
            <a:endParaRPr lang="en-GB" b="1" dirty="0"/>
          </a:p>
          <a:p>
            <a:pPr marL="0" indent="0">
              <a:buNone/>
            </a:pPr>
            <a:r>
              <a:rPr lang="en-GB" dirty="0"/>
              <a:t>This specialisation is open for students with a background in natural sciences and for students with a background in law</a:t>
            </a:r>
            <a:r>
              <a:rPr lang="en-GB" dirty="0" smtClean="0"/>
              <a:t>.</a:t>
            </a:r>
          </a:p>
          <a:p>
            <a:pPr marL="0" indent="0">
              <a:buNone/>
            </a:pPr>
            <a:endParaRPr lang="en-GB" b="1" dirty="0"/>
          </a:p>
          <a:p>
            <a:pPr>
              <a:buFont typeface="Wingdings" panose="05000000000000000000" pitchFamily="2" charset="2"/>
              <a:buChar char="v"/>
            </a:pPr>
            <a:r>
              <a:rPr lang="en-GB" dirty="0"/>
              <a:t> -</a:t>
            </a:r>
            <a:r>
              <a:rPr lang="en-GB" u="sng" dirty="0"/>
              <a:t>Supply Chain Safety </a:t>
            </a:r>
            <a:r>
              <a:rPr lang="en-GB" dirty="0"/>
              <a:t>:</a:t>
            </a:r>
            <a:r>
              <a:rPr lang="en-GB" b="1" dirty="0"/>
              <a:t> </a:t>
            </a:r>
          </a:p>
          <a:p>
            <a:pPr marL="0" indent="0">
              <a:buNone/>
            </a:pPr>
            <a:endParaRPr lang="en-GB" dirty="0" smtClean="0"/>
          </a:p>
          <a:p>
            <a:pPr marL="0" indent="0">
              <a:buNone/>
            </a:pPr>
            <a:r>
              <a:rPr lang="en-GB" dirty="0" smtClean="0"/>
              <a:t>This </a:t>
            </a:r>
            <a:r>
              <a:rPr lang="en-GB" dirty="0"/>
              <a:t>specialization focuses on the supply chain for foods and ingredients and the factors that play a role in the safety during transport. This specialization includes courses as Global Food Security and Risk Management in Supply Chains. </a:t>
            </a:r>
            <a:endParaRPr lang="en-GB" b="1" dirty="0"/>
          </a:p>
          <a:p>
            <a:endParaRPr lang="en-GB" dirty="0"/>
          </a:p>
        </p:txBody>
      </p:sp>
    </p:spTree>
    <p:extLst>
      <p:ext uri="{BB962C8B-B14F-4D97-AF65-F5344CB8AC3E}">
        <p14:creationId xmlns:p14="http://schemas.microsoft.com/office/powerpoint/2010/main" val="38488964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HOLANDA</a:t>
            </a:r>
            <a:endParaRPr lang="en-GB" dirty="0"/>
          </a:p>
        </p:txBody>
      </p:sp>
      <p:sp>
        <p:nvSpPr>
          <p:cNvPr id="3" name="2 Marcador de contenido"/>
          <p:cNvSpPr>
            <a:spLocks noGrp="1"/>
          </p:cNvSpPr>
          <p:nvPr>
            <p:ph idx="1"/>
          </p:nvPr>
        </p:nvSpPr>
        <p:spPr>
          <a:xfrm>
            <a:off x="1463040" y="1916832"/>
            <a:ext cx="6709360" cy="4176464"/>
          </a:xfrm>
        </p:spPr>
        <p:txBody>
          <a:bodyPr>
            <a:normAutofit fontScale="85000" lnSpcReduction="10000"/>
          </a:bodyPr>
          <a:lstStyle/>
          <a:p>
            <a:pPr lvl="0"/>
            <a:r>
              <a:rPr lang="en-GB" dirty="0" smtClean="0"/>
              <a:t>MSc </a:t>
            </a:r>
            <a:r>
              <a:rPr lang="en-GB" dirty="0"/>
              <a:t>Food Technology</a:t>
            </a:r>
            <a:endParaRPr lang="en-GB" b="1" dirty="0"/>
          </a:p>
          <a:p>
            <a:pPr lvl="0"/>
            <a:r>
              <a:rPr lang="es-ES" dirty="0"/>
              <a:t>Duración: 2 años ( 120 créditos  con  Proyecto Fin de Master y Practicas externas)</a:t>
            </a:r>
            <a:endParaRPr lang="en-GB" b="1" dirty="0"/>
          </a:p>
          <a:p>
            <a:pPr lvl="0"/>
            <a:r>
              <a:rPr lang="es-ES" dirty="0"/>
              <a:t>Comienzo: Febrero 2015 o Septiembre 2015 ( estar tres semanas antes para curso Introductorio)</a:t>
            </a:r>
            <a:endParaRPr lang="en-GB" b="1" dirty="0"/>
          </a:p>
          <a:p>
            <a:pPr lvl="0"/>
            <a:r>
              <a:rPr lang="es-ES" dirty="0"/>
              <a:t>Requerimientos: </a:t>
            </a:r>
            <a:endParaRPr lang="en-GB" dirty="0"/>
          </a:p>
          <a:p>
            <a:pPr lvl="0">
              <a:buFont typeface="Wingdings" panose="05000000000000000000" pitchFamily="2" charset="2"/>
              <a:buChar char="v"/>
            </a:pPr>
            <a:r>
              <a:rPr lang="es-ES" dirty="0"/>
              <a:t>Diploma del Grado con </a:t>
            </a:r>
            <a:r>
              <a:rPr lang="es-ES" dirty="0" smtClean="0"/>
              <a:t>mínimo </a:t>
            </a:r>
            <a:r>
              <a:rPr lang="es-ES" dirty="0"/>
              <a:t>un 70 % de media </a:t>
            </a:r>
            <a:endParaRPr lang="en-GB" dirty="0"/>
          </a:p>
          <a:p>
            <a:pPr lvl="0">
              <a:buFont typeface="Wingdings" panose="05000000000000000000" pitchFamily="2" charset="2"/>
              <a:buChar char="v"/>
            </a:pPr>
            <a:r>
              <a:rPr lang="es-ES" dirty="0"/>
              <a:t> </a:t>
            </a:r>
            <a:r>
              <a:rPr lang="es-ES" dirty="0" smtClean="0"/>
              <a:t>Certificado Inglés </a:t>
            </a:r>
            <a:r>
              <a:rPr lang="es-ES" dirty="0"/>
              <a:t>fluido tanto escrito como hablado ( Advance Grade C , First Grade C or IELTS 6.0 o semejantes)</a:t>
            </a:r>
            <a:endParaRPr lang="en-GB" dirty="0"/>
          </a:p>
          <a:p>
            <a:pPr lvl="0">
              <a:buFont typeface="Wingdings" panose="05000000000000000000" pitchFamily="2" charset="2"/>
              <a:buChar char="v"/>
            </a:pPr>
            <a:r>
              <a:rPr lang="en-GB" dirty="0"/>
              <a:t>Documentos de referencias académicas </a:t>
            </a:r>
          </a:p>
          <a:p>
            <a:pPr lvl="0">
              <a:buFont typeface="Wingdings" panose="05000000000000000000" pitchFamily="2" charset="2"/>
              <a:buChar char="v"/>
            </a:pPr>
            <a:r>
              <a:rPr lang="es-ES" dirty="0"/>
              <a:t>Carta de recomendación y de motivación</a:t>
            </a:r>
            <a:endParaRPr lang="en-GB" dirty="0"/>
          </a:p>
          <a:p>
            <a:pPr lvl="0">
              <a:buFont typeface="Wingdings" panose="05000000000000000000" pitchFamily="2" charset="2"/>
              <a:buChar char="v"/>
            </a:pPr>
            <a:r>
              <a:rPr lang="en-GB" dirty="0"/>
              <a:t>Curriculum</a:t>
            </a:r>
          </a:p>
          <a:p>
            <a:endParaRPr lang="en-GB" dirty="0"/>
          </a:p>
        </p:txBody>
      </p:sp>
    </p:spTree>
    <p:extLst>
      <p:ext uri="{BB962C8B-B14F-4D97-AF65-F5344CB8AC3E}">
        <p14:creationId xmlns:p14="http://schemas.microsoft.com/office/powerpoint/2010/main" val="13939351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HOLANDA</a:t>
            </a:r>
            <a:endParaRPr lang="en-GB" dirty="0"/>
          </a:p>
        </p:txBody>
      </p:sp>
      <p:sp>
        <p:nvSpPr>
          <p:cNvPr id="3" name="2 Marcador de contenido"/>
          <p:cNvSpPr>
            <a:spLocks noGrp="1"/>
          </p:cNvSpPr>
          <p:nvPr>
            <p:ph idx="1"/>
          </p:nvPr>
        </p:nvSpPr>
        <p:spPr>
          <a:xfrm>
            <a:off x="1043608" y="1772816"/>
            <a:ext cx="6984776" cy="4248471"/>
          </a:xfrm>
        </p:spPr>
        <p:txBody>
          <a:bodyPr>
            <a:normAutofit/>
          </a:bodyPr>
          <a:lstStyle/>
          <a:p>
            <a:pPr lvl="0"/>
            <a:r>
              <a:rPr lang="es-ES" dirty="0"/>
              <a:t>Número de estudiantes : limitado</a:t>
            </a:r>
            <a:endParaRPr lang="en-GB" dirty="0"/>
          </a:p>
          <a:p>
            <a:pPr lvl="0"/>
            <a:r>
              <a:rPr lang="es-ES" dirty="0"/>
              <a:t>Apertura de la Aplicación:  antes del 15 Julio</a:t>
            </a:r>
            <a:endParaRPr lang="en-GB" dirty="0"/>
          </a:p>
          <a:p>
            <a:pPr lvl="0"/>
            <a:r>
              <a:rPr lang="en-GB" dirty="0" smtClean="0"/>
              <a:t>Becas </a:t>
            </a:r>
            <a:r>
              <a:rPr lang="en-GB" dirty="0"/>
              <a:t>: Existen Scholarship y Prizes</a:t>
            </a:r>
          </a:p>
          <a:p>
            <a:pPr lvl="0"/>
            <a:r>
              <a:rPr lang="en-GB" dirty="0"/>
              <a:t>Gastos de vida : 840 €/ mes</a:t>
            </a:r>
          </a:p>
          <a:p>
            <a:pPr lvl="0"/>
            <a:r>
              <a:rPr lang="es-ES" dirty="0"/>
              <a:t>Nota : Este master no ofrece pre-cursos intensivos. Posibilidad de buscarte alojamiento</a:t>
            </a:r>
            <a:endParaRPr lang="en-GB" dirty="0"/>
          </a:p>
          <a:p>
            <a:pPr lvl="0"/>
            <a:r>
              <a:rPr lang="es-ES" dirty="0"/>
              <a:t>Precio: 3741€ total dos años </a:t>
            </a:r>
            <a:endParaRPr lang="en-GB" dirty="0"/>
          </a:p>
          <a:p>
            <a:pPr lvl="0"/>
            <a:r>
              <a:rPr lang="en-GB" dirty="0"/>
              <a:t>Web: </a:t>
            </a:r>
            <a:r>
              <a:rPr lang="en-GB" dirty="0">
                <a:solidFill>
                  <a:srgbClr val="FF0000"/>
                </a:solidFill>
              </a:rPr>
              <a:t>http://www.wageningenur.nl/en/Education-Programmes/prospective-master-students/MSc-programmes/MSc-Food-Technology.htm</a:t>
            </a:r>
          </a:p>
          <a:p>
            <a:endParaRPr lang="en-GB" dirty="0"/>
          </a:p>
        </p:txBody>
      </p:sp>
    </p:spTree>
    <p:extLst>
      <p:ext uri="{BB962C8B-B14F-4D97-AF65-F5344CB8AC3E}">
        <p14:creationId xmlns:p14="http://schemas.microsoft.com/office/powerpoint/2010/main" val="36548172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HOLANDA</a:t>
            </a:r>
            <a:endParaRPr lang="en-GB" dirty="0"/>
          </a:p>
        </p:txBody>
      </p:sp>
      <p:sp>
        <p:nvSpPr>
          <p:cNvPr id="3" name="2 Marcador de contenido"/>
          <p:cNvSpPr>
            <a:spLocks noGrp="1"/>
          </p:cNvSpPr>
          <p:nvPr>
            <p:ph idx="1"/>
          </p:nvPr>
        </p:nvSpPr>
        <p:spPr/>
        <p:txBody>
          <a:bodyPr>
            <a:normAutofit fontScale="85000" lnSpcReduction="20000"/>
          </a:bodyPr>
          <a:lstStyle/>
          <a:p>
            <a:pPr lvl="0"/>
            <a:r>
              <a:rPr lang="es-ES" b="1" dirty="0"/>
              <a:t>Especialidades:</a:t>
            </a:r>
            <a:endParaRPr lang="en-GB" b="1" dirty="0"/>
          </a:p>
          <a:p>
            <a:pPr>
              <a:buFont typeface="Wingdings" panose="05000000000000000000" pitchFamily="2" charset="2"/>
              <a:buChar char="v"/>
            </a:pPr>
            <a:r>
              <a:rPr lang="es-ES" dirty="0"/>
              <a:t>    Food </a:t>
            </a:r>
            <a:r>
              <a:rPr lang="es-ES" dirty="0"/>
              <a:t>Biotechnology</a:t>
            </a:r>
            <a:r>
              <a:rPr lang="es-ES" dirty="0"/>
              <a:t> and </a:t>
            </a:r>
            <a:r>
              <a:rPr lang="es-ES" dirty="0"/>
              <a:t>Biorefining</a:t>
            </a:r>
            <a:endParaRPr lang="en-GB" dirty="0"/>
          </a:p>
          <a:p>
            <a:pPr>
              <a:buFont typeface="Wingdings" panose="05000000000000000000" pitchFamily="2" charset="2"/>
              <a:buChar char="v"/>
            </a:pPr>
            <a:r>
              <a:rPr lang="es-ES" dirty="0"/>
              <a:t>    Food </a:t>
            </a:r>
            <a:r>
              <a:rPr lang="es-ES" dirty="0"/>
              <a:t>Innovation</a:t>
            </a:r>
            <a:r>
              <a:rPr lang="es-ES" dirty="0"/>
              <a:t> and Management</a:t>
            </a:r>
            <a:endParaRPr lang="en-GB" dirty="0"/>
          </a:p>
          <a:p>
            <a:pPr>
              <a:buFont typeface="Wingdings" panose="05000000000000000000" pitchFamily="2" charset="2"/>
              <a:buChar char="v"/>
            </a:pPr>
            <a:r>
              <a:rPr lang="es-ES" dirty="0"/>
              <a:t>    </a:t>
            </a:r>
            <a:r>
              <a:rPr lang="es-ES" dirty="0"/>
              <a:t>Product</a:t>
            </a:r>
            <a:r>
              <a:rPr lang="es-ES" dirty="0"/>
              <a:t> </a:t>
            </a:r>
            <a:r>
              <a:rPr lang="es-ES" dirty="0"/>
              <a:t>Design</a:t>
            </a:r>
            <a:endParaRPr lang="en-GB" dirty="0"/>
          </a:p>
          <a:p>
            <a:pPr>
              <a:buFont typeface="Wingdings" panose="05000000000000000000" pitchFamily="2" charset="2"/>
              <a:buChar char="v"/>
            </a:pPr>
            <a:r>
              <a:rPr lang="es-ES" dirty="0"/>
              <a:t>    </a:t>
            </a:r>
            <a:r>
              <a:rPr lang="es-ES" dirty="0"/>
              <a:t>Ingredient</a:t>
            </a:r>
            <a:r>
              <a:rPr lang="es-ES" dirty="0"/>
              <a:t> </a:t>
            </a:r>
            <a:r>
              <a:rPr lang="es-ES" dirty="0"/>
              <a:t>Functionality</a:t>
            </a:r>
            <a:endParaRPr lang="en-GB" dirty="0"/>
          </a:p>
          <a:p>
            <a:pPr>
              <a:buFont typeface="Wingdings" panose="05000000000000000000" pitchFamily="2" charset="2"/>
              <a:buChar char="v"/>
            </a:pPr>
            <a:r>
              <a:rPr lang="es-ES" dirty="0"/>
              <a:t>    </a:t>
            </a:r>
            <a:r>
              <a:rPr lang="es-ES" dirty="0"/>
              <a:t>Dairy</a:t>
            </a:r>
            <a:r>
              <a:rPr lang="es-ES" dirty="0"/>
              <a:t> </a:t>
            </a:r>
            <a:r>
              <a:rPr lang="es-ES" dirty="0"/>
              <a:t>Science</a:t>
            </a:r>
            <a:r>
              <a:rPr lang="es-ES" dirty="0"/>
              <a:t> and </a:t>
            </a:r>
            <a:r>
              <a:rPr lang="es-ES" dirty="0" smtClean="0"/>
              <a:t>Technology</a:t>
            </a:r>
            <a:endParaRPr lang="en-GB" dirty="0"/>
          </a:p>
          <a:p>
            <a:pPr>
              <a:buFont typeface="Wingdings" panose="05000000000000000000" pitchFamily="2" charset="2"/>
              <a:buChar char="v"/>
            </a:pPr>
            <a:r>
              <a:rPr lang="es-ES" dirty="0"/>
              <a:t>    </a:t>
            </a:r>
            <a:r>
              <a:rPr lang="es-ES" dirty="0"/>
              <a:t>Sensory</a:t>
            </a:r>
            <a:r>
              <a:rPr lang="es-ES" dirty="0"/>
              <a:t> </a:t>
            </a:r>
            <a:r>
              <a:rPr lang="es-ES" dirty="0"/>
              <a:t>Science</a:t>
            </a:r>
            <a:endParaRPr lang="en-GB" dirty="0"/>
          </a:p>
          <a:p>
            <a:pPr>
              <a:buFont typeface="Wingdings" panose="05000000000000000000" pitchFamily="2" charset="2"/>
              <a:buChar char="v"/>
            </a:pPr>
            <a:r>
              <a:rPr lang="es-ES" dirty="0"/>
              <a:t>    </a:t>
            </a:r>
            <a:r>
              <a:rPr lang="es-ES" dirty="0"/>
              <a:t>Sustainable</a:t>
            </a:r>
            <a:r>
              <a:rPr lang="es-ES" dirty="0"/>
              <a:t> Food </a:t>
            </a:r>
            <a:r>
              <a:rPr lang="es-ES" dirty="0"/>
              <a:t>Process</a:t>
            </a:r>
            <a:r>
              <a:rPr lang="es-ES" dirty="0"/>
              <a:t> </a:t>
            </a:r>
            <a:r>
              <a:rPr lang="es-ES" dirty="0"/>
              <a:t>Engineering</a:t>
            </a:r>
            <a:endParaRPr lang="en-GB" dirty="0"/>
          </a:p>
          <a:p>
            <a:pPr>
              <a:buFont typeface="Wingdings" panose="05000000000000000000" pitchFamily="2" charset="2"/>
              <a:buChar char="v"/>
            </a:pPr>
            <a:r>
              <a:rPr lang="es-ES" dirty="0"/>
              <a:t>    </a:t>
            </a:r>
            <a:r>
              <a:rPr lang="es-ES" dirty="0"/>
              <a:t>Gastronomy</a:t>
            </a:r>
            <a:endParaRPr lang="en-GB" dirty="0"/>
          </a:p>
          <a:p>
            <a:pPr>
              <a:buFont typeface="Wingdings" panose="05000000000000000000" pitchFamily="2" charset="2"/>
              <a:buChar char="v"/>
            </a:pPr>
            <a:endParaRPr lang="en-GB" dirty="0"/>
          </a:p>
          <a:p>
            <a:pPr>
              <a:buFont typeface="Wingdings" panose="05000000000000000000" pitchFamily="2" charset="2"/>
              <a:buChar char="v"/>
            </a:pPr>
            <a:r>
              <a:rPr lang="es-ES" dirty="0"/>
              <a:t>European Masters in Food Studies</a:t>
            </a:r>
            <a:endParaRPr lang="en-GB" dirty="0"/>
          </a:p>
          <a:p>
            <a:pPr>
              <a:buFont typeface="Wingdings" panose="05000000000000000000" pitchFamily="2" charset="2"/>
              <a:buChar char="v"/>
            </a:pPr>
            <a:endParaRPr lang="en-GB" dirty="0"/>
          </a:p>
        </p:txBody>
      </p:sp>
    </p:spTree>
    <p:extLst>
      <p:ext uri="{BB962C8B-B14F-4D97-AF65-F5344CB8AC3E}">
        <p14:creationId xmlns:p14="http://schemas.microsoft.com/office/powerpoint/2010/main" val="8455296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HOLANDA</a:t>
            </a:r>
            <a:endParaRPr lang="en-GB" dirty="0"/>
          </a:p>
        </p:txBody>
      </p:sp>
      <p:sp>
        <p:nvSpPr>
          <p:cNvPr id="3" name="2 Marcador de contenido"/>
          <p:cNvSpPr>
            <a:spLocks noGrp="1"/>
          </p:cNvSpPr>
          <p:nvPr>
            <p:ph idx="1"/>
          </p:nvPr>
        </p:nvSpPr>
        <p:spPr>
          <a:xfrm>
            <a:off x="1115616" y="1772816"/>
            <a:ext cx="6840760" cy="4176464"/>
          </a:xfrm>
        </p:spPr>
        <p:txBody>
          <a:bodyPr>
            <a:normAutofit fontScale="92500"/>
          </a:bodyPr>
          <a:lstStyle/>
          <a:p>
            <a:pPr marL="0" indent="0">
              <a:buNone/>
            </a:pPr>
            <a:r>
              <a:rPr lang="es-ES" dirty="0"/>
              <a:t>European Masters in Food Studies</a:t>
            </a:r>
            <a:endParaRPr lang="en-GB" dirty="0"/>
          </a:p>
          <a:p>
            <a:r>
              <a:rPr lang="es-ES" dirty="0"/>
              <a:t>Selección : </a:t>
            </a:r>
            <a:r>
              <a:rPr lang="es-ES" dirty="0" smtClean="0"/>
              <a:t>después </a:t>
            </a:r>
            <a:r>
              <a:rPr lang="es-ES" dirty="0"/>
              <a:t>de aplicar al Food Technology Master . Limitado para 20 </a:t>
            </a:r>
            <a:r>
              <a:rPr lang="es-ES" dirty="0" smtClean="0"/>
              <a:t>estudiantes</a:t>
            </a:r>
          </a:p>
          <a:p>
            <a:endParaRPr lang="es-ES" dirty="0"/>
          </a:p>
          <a:p>
            <a:r>
              <a:rPr lang="en-GB" dirty="0"/>
              <a:t>This is an international specialisation which focuses on an industrial career. Students in this specialisation take in the first year of the MSc courses in four different European countries and in the second year work on an industrial thesis at a major European Food Industry, followed by a final course in Wageningen</a:t>
            </a:r>
          </a:p>
          <a:p>
            <a:endParaRPr lang="en-GB" dirty="0"/>
          </a:p>
          <a:p>
            <a:endParaRPr lang="en-GB" dirty="0"/>
          </a:p>
        </p:txBody>
      </p:sp>
    </p:spTree>
    <p:extLst>
      <p:ext uri="{BB962C8B-B14F-4D97-AF65-F5344CB8AC3E}">
        <p14:creationId xmlns:p14="http://schemas.microsoft.com/office/powerpoint/2010/main" val="9090139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HOLANDA</a:t>
            </a:r>
            <a:endParaRPr lang="en-GB" dirty="0"/>
          </a:p>
        </p:txBody>
      </p:sp>
      <p:sp>
        <p:nvSpPr>
          <p:cNvPr id="3" name="2 Marcador de contenido"/>
          <p:cNvSpPr>
            <a:spLocks noGrp="1"/>
          </p:cNvSpPr>
          <p:nvPr>
            <p:ph idx="1"/>
          </p:nvPr>
        </p:nvSpPr>
        <p:spPr>
          <a:xfrm>
            <a:off x="683568" y="1700808"/>
            <a:ext cx="7704856" cy="4536504"/>
          </a:xfrm>
        </p:spPr>
        <p:txBody>
          <a:bodyPr anchor="ctr">
            <a:noAutofit/>
          </a:bodyPr>
          <a:lstStyle/>
          <a:p>
            <a:pPr marL="0" indent="0">
              <a:buNone/>
            </a:pPr>
            <a:r>
              <a:rPr lang="en-GB" sz="1400" dirty="0"/>
              <a:t>First </a:t>
            </a:r>
            <a:r>
              <a:rPr lang="en-GB" sz="1400" dirty="0" smtClean="0"/>
              <a:t>year</a:t>
            </a:r>
            <a:r>
              <a:rPr lang="en-GB" sz="1400" dirty="0"/>
              <a:t> </a:t>
            </a:r>
          </a:p>
          <a:p>
            <a:r>
              <a:rPr lang="en-GB" sz="1400" dirty="0"/>
              <a:t>Courses in Wageningen (Sep-Dec) :</a:t>
            </a:r>
          </a:p>
          <a:p>
            <a:pPr marL="0" indent="0">
              <a:buNone/>
            </a:pPr>
            <a:r>
              <a:rPr lang="en-GB" sz="1400" dirty="0" smtClean="0"/>
              <a:t> </a:t>
            </a:r>
          </a:p>
          <a:p>
            <a:pPr marL="0" indent="0">
              <a:buNone/>
            </a:pPr>
            <a:r>
              <a:rPr lang="en-GB" sz="1400" dirty="0" smtClean="0"/>
              <a:t>    FCH-30306    Food and Ingredient Functionality</a:t>
            </a:r>
          </a:p>
          <a:p>
            <a:pPr marL="0" indent="0">
              <a:buNone/>
            </a:pPr>
            <a:r>
              <a:rPr lang="en-GB" sz="1400" dirty="0" smtClean="0"/>
              <a:t>    FPH-30806    Molecular Gastronomy</a:t>
            </a:r>
          </a:p>
          <a:p>
            <a:pPr marL="0" indent="0">
              <a:buNone/>
            </a:pPr>
            <a:r>
              <a:rPr lang="en-GB" sz="1400" dirty="0" smtClean="0"/>
              <a:t>    FPH-30306    Advanced Food Physics or</a:t>
            </a:r>
          </a:p>
          <a:p>
            <a:pPr marL="0" indent="0">
              <a:buNone/>
            </a:pPr>
            <a:r>
              <a:rPr lang="en-GB" sz="1400" dirty="0" smtClean="0"/>
              <a:t>    HNE-25306    Food Components and Health or</a:t>
            </a:r>
          </a:p>
          <a:p>
            <a:pPr marL="0" indent="0">
              <a:buNone/>
            </a:pPr>
            <a:r>
              <a:rPr lang="en-GB" sz="1400" dirty="0" smtClean="0"/>
              <a:t>    LAW-30306   Food Law</a:t>
            </a:r>
          </a:p>
          <a:p>
            <a:pPr marL="0" indent="0">
              <a:buNone/>
            </a:pPr>
            <a:r>
              <a:rPr lang="en-GB" sz="1400" dirty="0"/>
              <a:t> </a:t>
            </a:r>
          </a:p>
          <a:p>
            <a:r>
              <a:rPr lang="en-GB" sz="1400" dirty="0"/>
              <a:t>Courses at the University College Cork (Ireland), (Jan-Feb)</a:t>
            </a:r>
          </a:p>
          <a:p>
            <a:pPr marL="0" indent="0">
              <a:buNone/>
            </a:pPr>
            <a:r>
              <a:rPr lang="en-GB" sz="1400" dirty="0"/>
              <a:t> </a:t>
            </a:r>
          </a:p>
          <a:p>
            <a:pPr marL="0" indent="0">
              <a:buNone/>
            </a:pPr>
            <a:r>
              <a:rPr lang="en-GB" sz="1400" dirty="0"/>
              <a:t>    XUC-30303    Sensory Analysis, Flavour and Colour</a:t>
            </a:r>
          </a:p>
          <a:p>
            <a:pPr marL="0" indent="0">
              <a:buNone/>
            </a:pPr>
            <a:r>
              <a:rPr lang="en-GB" sz="1400" dirty="0"/>
              <a:t>    XUC-30803    Consumer Behaviour in Food Markets</a:t>
            </a:r>
          </a:p>
          <a:p>
            <a:pPr marL="0" indent="0">
              <a:buNone/>
            </a:pPr>
            <a:r>
              <a:rPr lang="en-GB" sz="1400" dirty="0"/>
              <a:t>    XUC-31303    Advanced Food Business Management</a:t>
            </a:r>
          </a:p>
          <a:p>
            <a:pPr marL="0" indent="0">
              <a:buNone/>
            </a:pPr>
            <a:r>
              <a:rPr lang="en-GB" sz="1400" dirty="0"/>
              <a:t>    XUC-31803    Food Retail Marketing and Supply Chain Management</a:t>
            </a:r>
          </a:p>
          <a:p>
            <a:pPr marL="0" indent="0">
              <a:buNone/>
            </a:pPr>
            <a:r>
              <a:rPr lang="en-GB" sz="1400" dirty="0"/>
              <a:t> </a:t>
            </a:r>
          </a:p>
        </p:txBody>
      </p:sp>
    </p:spTree>
    <p:extLst>
      <p:ext uri="{BB962C8B-B14F-4D97-AF65-F5344CB8AC3E}">
        <p14:creationId xmlns:p14="http://schemas.microsoft.com/office/powerpoint/2010/main" val="39401391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HOLANDA</a:t>
            </a:r>
            <a:endParaRPr lang="en-GB" dirty="0"/>
          </a:p>
        </p:txBody>
      </p:sp>
      <p:sp>
        <p:nvSpPr>
          <p:cNvPr id="3" name="2 Marcador de contenido"/>
          <p:cNvSpPr>
            <a:spLocks noGrp="1"/>
          </p:cNvSpPr>
          <p:nvPr>
            <p:ph idx="1"/>
          </p:nvPr>
        </p:nvSpPr>
        <p:spPr>
          <a:xfrm>
            <a:off x="755576" y="2119256"/>
            <a:ext cx="7704856" cy="4118056"/>
          </a:xfrm>
        </p:spPr>
        <p:txBody>
          <a:bodyPr>
            <a:noAutofit/>
          </a:bodyPr>
          <a:lstStyle/>
          <a:p>
            <a:r>
              <a:rPr lang="en-GB" sz="1300" dirty="0"/>
              <a:t>Courses at ENSIA-Massy (near Paris, France) (Mar-Apr)</a:t>
            </a:r>
          </a:p>
          <a:p>
            <a:pPr marL="0" indent="0">
              <a:buNone/>
            </a:pPr>
            <a:r>
              <a:rPr lang="en-GB" sz="1300" dirty="0"/>
              <a:t> </a:t>
            </a:r>
          </a:p>
          <a:p>
            <a:pPr marL="0" indent="0">
              <a:buNone/>
            </a:pPr>
            <a:r>
              <a:rPr lang="en-GB" sz="1300" dirty="0"/>
              <a:t>    XEN-30304    Food and Bioprocess Control</a:t>
            </a:r>
          </a:p>
          <a:p>
            <a:pPr marL="0" indent="0">
              <a:buNone/>
            </a:pPr>
            <a:r>
              <a:rPr lang="en-GB" sz="1300" dirty="0"/>
              <a:t>    XEN-30803    Modelling of Food Processes</a:t>
            </a:r>
          </a:p>
          <a:p>
            <a:pPr marL="0" indent="0">
              <a:buNone/>
            </a:pPr>
            <a:r>
              <a:rPr lang="en-GB" sz="1300" dirty="0"/>
              <a:t>    XEN-31303    Solid Food Processing</a:t>
            </a:r>
          </a:p>
          <a:p>
            <a:pPr marL="0" indent="0">
              <a:buNone/>
            </a:pPr>
            <a:r>
              <a:rPr lang="en-GB" sz="1300" dirty="0"/>
              <a:t>    XEN-31802    Hygienic Design</a:t>
            </a:r>
          </a:p>
          <a:p>
            <a:pPr marL="0" indent="0">
              <a:buNone/>
            </a:pPr>
            <a:r>
              <a:rPr lang="en-GB" sz="1300" dirty="0"/>
              <a:t> </a:t>
            </a:r>
          </a:p>
          <a:p>
            <a:r>
              <a:rPr lang="en-GB" sz="1300" dirty="0"/>
              <a:t>Courses in Lund (Sweden) (May-June)</a:t>
            </a:r>
          </a:p>
          <a:p>
            <a:pPr marL="0" indent="0">
              <a:buNone/>
            </a:pPr>
            <a:r>
              <a:rPr lang="en-GB" sz="1300" dirty="0"/>
              <a:t> </a:t>
            </a:r>
          </a:p>
          <a:p>
            <a:pPr marL="0" indent="0">
              <a:buNone/>
            </a:pPr>
            <a:r>
              <a:rPr lang="en-GB" sz="1300" dirty="0"/>
              <a:t>    XLU-60312    Integrated Food Project</a:t>
            </a:r>
          </a:p>
          <a:p>
            <a:pPr marL="0" indent="0">
              <a:buNone/>
            </a:pPr>
            <a:r>
              <a:rPr lang="en-GB" sz="1300" dirty="0"/>
              <a:t>The main part of the second year consists of a combined thesis/internship at one of the sponsoring multinational companies.</a:t>
            </a:r>
          </a:p>
          <a:p>
            <a:pPr marL="0" indent="0">
              <a:buNone/>
            </a:pPr>
            <a:r>
              <a:rPr lang="en-GB" sz="1100" dirty="0"/>
              <a:t> </a:t>
            </a:r>
          </a:p>
          <a:p>
            <a:pPr marL="0" indent="0">
              <a:buNone/>
            </a:pPr>
            <a:r>
              <a:rPr lang="en-GB" sz="1100" dirty="0" smtClean="0"/>
              <a:t>After </a:t>
            </a:r>
            <a:r>
              <a:rPr lang="en-GB" sz="1100" dirty="0"/>
              <a:t>returning to Wageningen in June students follow the course Special Topics (2 weeks of intense teaching on 2 topics, the topics may change upon the needs of the industry) and finish the Team Project.</a:t>
            </a:r>
          </a:p>
          <a:p>
            <a:endParaRPr lang="en-GB" sz="1100" dirty="0" smtClean="0"/>
          </a:p>
          <a:p>
            <a:pPr marL="0" indent="0">
              <a:buNone/>
            </a:pPr>
            <a:r>
              <a:rPr lang="en-GB" sz="1100" b="1" dirty="0" smtClean="0"/>
              <a:t>Web</a:t>
            </a:r>
            <a:r>
              <a:rPr lang="en-GB" sz="1100" b="1" dirty="0"/>
              <a:t>: </a:t>
            </a:r>
            <a:r>
              <a:rPr lang="en-GB" sz="1100" b="1" dirty="0">
                <a:solidFill>
                  <a:srgbClr val="FF0000"/>
                </a:solidFill>
              </a:rPr>
              <a:t>http://www.wageningenur.nl/en/Education-Programmes/prospective-master-students/MSc-programmes/MSc-Food-Technology/Specialisations/European-Master-in-Food-Studies.htm</a:t>
            </a:r>
          </a:p>
          <a:p>
            <a:endParaRPr lang="en-GB" sz="1100" dirty="0"/>
          </a:p>
          <a:p>
            <a:endParaRPr lang="en-GB" sz="1100" dirty="0"/>
          </a:p>
        </p:txBody>
      </p:sp>
    </p:spTree>
    <p:extLst>
      <p:ext uri="{BB962C8B-B14F-4D97-AF65-F5344CB8AC3E}">
        <p14:creationId xmlns:p14="http://schemas.microsoft.com/office/powerpoint/2010/main" val="38347157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HOLANDA</a:t>
            </a:r>
            <a:endParaRPr lang="en-GB" dirty="0"/>
          </a:p>
        </p:txBody>
      </p:sp>
      <p:sp>
        <p:nvSpPr>
          <p:cNvPr id="3" name="2 Marcador de contenido"/>
          <p:cNvSpPr>
            <a:spLocks noGrp="1"/>
          </p:cNvSpPr>
          <p:nvPr>
            <p:ph idx="1"/>
          </p:nvPr>
        </p:nvSpPr>
        <p:spPr>
          <a:xfrm>
            <a:off x="899592" y="1916832"/>
            <a:ext cx="7272808" cy="4176463"/>
          </a:xfrm>
        </p:spPr>
        <p:txBody>
          <a:bodyPr>
            <a:normAutofit fontScale="92500" lnSpcReduction="20000"/>
          </a:bodyPr>
          <a:lstStyle/>
          <a:p>
            <a:r>
              <a:rPr lang="en-GB" b="1" dirty="0" smtClean="0"/>
              <a:t>Food </a:t>
            </a:r>
            <a:r>
              <a:rPr lang="en-GB" b="1" dirty="0"/>
              <a:t>Quality </a:t>
            </a:r>
            <a:r>
              <a:rPr lang="en-GB" b="1" dirty="0" smtClean="0"/>
              <a:t>management </a:t>
            </a:r>
            <a:endParaRPr lang="en-GB" b="1" dirty="0"/>
          </a:p>
          <a:p>
            <a:pPr lvl="0"/>
            <a:r>
              <a:rPr lang="es-ES" dirty="0"/>
              <a:t>Duración: 2 años ( 120 créditos  con  Proyecto Fin de Master y Practicas externas)</a:t>
            </a:r>
            <a:endParaRPr lang="en-GB" b="1" dirty="0"/>
          </a:p>
          <a:p>
            <a:pPr lvl="0"/>
            <a:r>
              <a:rPr lang="es-ES" dirty="0"/>
              <a:t>Comienzo: Febrero 2015 o Septiembre 2015 ( estar tres semanas antes para curso Introductorio)</a:t>
            </a:r>
            <a:endParaRPr lang="en-GB" b="1" dirty="0"/>
          </a:p>
          <a:p>
            <a:pPr lvl="0"/>
            <a:r>
              <a:rPr lang="es-ES" dirty="0"/>
              <a:t>Requerimientos: </a:t>
            </a:r>
            <a:endParaRPr lang="en-GB" dirty="0"/>
          </a:p>
          <a:p>
            <a:pPr lvl="0">
              <a:buFont typeface="Wingdings" panose="05000000000000000000" pitchFamily="2" charset="2"/>
              <a:buChar char="v"/>
            </a:pPr>
            <a:r>
              <a:rPr lang="es-ES" dirty="0"/>
              <a:t>Diploma del Grado con </a:t>
            </a:r>
            <a:r>
              <a:rPr lang="es-ES" dirty="0" smtClean="0"/>
              <a:t>mínimo </a:t>
            </a:r>
            <a:r>
              <a:rPr lang="es-ES" dirty="0"/>
              <a:t>un 70 % de media </a:t>
            </a:r>
            <a:endParaRPr lang="en-GB" dirty="0"/>
          </a:p>
          <a:p>
            <a:pPr lvl="0">
              <a:buFont typeface="Wingdings" panose="05000000000000000000" pitchFamily="2" charset="2"/>
              <a:buChar char="v"/>
            </a:pPr>
            <a:r>
              <a:rPr lang="es-ES" dirty="0"/>
              <a:t> </a:t>
            </a:r>
            <a:r>
              <a:rPr lang="es-ES" dirty="0" smtClean="0"/>
              <a:t>Certificado Inglés </a:t>
            </a:r>
            <a:r>
              <a:rPr lang="es-ES" dirty="0"/>
              <a:t>fluido tanto escrito como hablado </a:t>
            </a:r>
            <a:r>
              <a:rPr lang="es-ES" dirty="0" smtClean="0"/>
              <a:t>(Advance </a:t>
            </a:r>
            <a:r>
              <a:rPr lang="es-ES" dirty="0"/>
              <a:t>Grade C , First Grade C or IELTS 6.0 o semejantes)</a:t>
            </a:r>
            <a:endParaRPr lang="en-GB" dirty="0"/>
          </a:p>
          <a:p>
            <a:pPr lvl="0">
              <a:buFont typeface="Wingdings" panose="05000000000000000000" pitchFamily="2" charset="2"/>
              <a:buChar char="v"/>
            </a:pPr>
            <a:r>
              <a:rPr lang="en-GB" dirty="0"/>
              <a:t>Documentos de referencias académicas </a:t>
            </a:r>
          </a:p>
          <a:p>
            <a:pPr lvl="0">
              <a:buFont typeface="Wingdings" panose="05000000000000000000" pitchFamily="2" charset="2"/>
              <a:buChar char="v"/>
            </a:pPr>
            <a:r>
              <a:rPr lang="es-ES" dirty="0"/>
              <a:t>Carta de recomendación y de motivación</a:t>
            </a:r>
            <a:endParaRPr lang="en-GB" dirty="0"/>
          </a:p>
          <a:p>
            <a:pPr lvl="0">
              <a:buFont typeface="Wingdings" panose="05000000000000000000" pitchFamily="2" charset="2"/>
              <a:buChar char="v"/>
            </a:pPr>
            <a:r>
              <a:rPr lang="en-GB" dirty="0" smtClean="0"/>
              <a:t>Curriculum</a:t>
            </a:r>
            <a:endParaRPr lang="en-GB" dirty="0"/>
          </a:p>
        </p:txBody>
      </p:sp>
    </p:spTree>
    <p:extLst>
      <p:ext uri="{BB962C8B-B14F-4D97-AF65-F5344CB8AC3E}">
        <p14:creationId xmlns:p14="http://schemas.microsoft.com/office/powerpoint/2010/main" val="22571911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HOLANDA</a:t>
            </a:r>
            <a:endParaRPr lang="en-GB" dirty="0"/>
          </a:p>
        </p:txBody>
      </p:sp>
      <p:sp>
        <p:nvSpPr>
          <p:cNvPr id="3" name="2 Marcador de contenido"/>
          <p:cNvSpPr>
            <a:spLocks noGrp="1"/>
          </p:cNvSpPr>
          <p:nvPr>
            <p:ph idx="1"/>
          </p:nvPr>
        </p:nvSpPr>
        <p:spPr>
          <a:xfrm>
            <a:off x="899592" y="1844824"/>
            <a:ext cx="7272808" cy="4248471"/>
          </a:xfrm>
        </p:spPr>
        <p:txBody>
          <a:bodyPr>
            <a:normAutofit fontScale="92500" lnSpcReduction="20000"/>
          </a:bodyPr>
          <a:lstStyle/>
          <a:p>
            <a:pPr lvl="0"/>
            <a:r>
              <a:rPr lang="es-ES" dirty="0"/>
              <a:t>Número de estudiantes : limitado</a:t>
            </a:r>
            <a:endParaRPr lang="en-GB" dirty="0"/>
          </a:p>
          <a:p>
            <a:pPr lvl="0"/>
            <a:r>
              <a:rPr lang="es-ES" dirty="0"/>
              <a:t>Apertura de la Aplicación:  antes del 15 Julio</a:t>
            </a:r>
            <a:endParaRPr lang="en-GB" dirty="0"/>
          </a:p>
          <a:p>
            <a:pPr lvl="0"/>
            <a:r>
              <a:rPr lang="en-GB" dirty="0"/>
              <a:t>Web: http://www.wageningenur.nl/en/Education-Programmes/prospective-master-students/MSc-programmes/MSc-Food-Safety.htm</a:t>
            </a:r>
          </a:p>
          <a:p>
            <a:pPr lvl="0"/>
            <a:r>
              <a:rPr lang="en-GB" dirty="0"/>
              <a:t>Becas : Existen Scholarship y Prizes</a:t>
            </a:r>
          </a:p>
          <a:p>
            <a:pPr lvl="0"/>
            <a:r>
              <a:rPr lang="en-GB" dirty="0"/>
              <a:t>Gastos de vida : 840 €/ mes</a:t>
            </a:r>
          </a:p>
          <a:p>
            <a:pPr lvl="0"/>
            <a:r>
              <a:rPr lang="es-ES" dirty="0"/>
              <a:t>Nota : Este master no ofrece pre-cursos intensivos. Posibilidad de buscarte alojamiento</a:t>
            </a:r>
            <a:endParaRPr lang="en-GB" dirty="0"/>
          </a:p>
          <a:p>
            <a:pPr lvl="0"/>
            <a:r>
              <a:rPr lang="es-ES" dirty="0"/>
              <a:t>Precio: 3741€ total dos años </a:t>
            </a:r>
            <a:endParaRPr lang="en-GB" dirty="0"/>
          </a:p>
          <a:p>
            <a:r>
              <a:rPr lang="en-GB" dirty="0"/>
              <a:t>Web: </a:t>
            </a:r>
            <a:r>
              <a:rPr lang="en-GB" u="sng" dirty="0">
                <a:hlinkClick r:id="rId2"/>
              </a:rPr>
              <a:t>http://www.wageningenur.nl/en/Education-Programmes/prospective-master-students/MSc-programmes/Food-Quality-Management.htm</a:t>
            </a:r>
            <a:endParaRPr lang="en-GB" dirty="0"/>
          </a:p>
          <a:p>
            <a:endParaRPr lang="en-GB" dirty="0"/>
          </a:p>
        </p:txBody>
      </p:sp>
    </p:spTree>
    <p:extLst>
      <p:ext uri="{BB962C8B-B14F-4D97-AF65-F5344CB8AC3E}">
        <p14:creationId xmlns:p14="http://schemas.microsoft.com/office/powerpoint/2010/main" val="27614331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INTRODUCCIÓN</a:t>
            </a:r>
            <a:endParaRPr lang="en-GB" dirty="0"/>
          </a:p>
        </p:txBody>
      </p:sp>
      <p:sp>
        <p:nvSpPr>
          <p:cNvPr id="3" name="2 Marcador de contenido"/>
          <p:cNvSpPr>
            <a:spLocks noGrp="1"/>
          </p:cNvSpPr>
          <p:nvPr>
            <p:ph idx="1"/>
          </p:nvPr>
        </p:nvSpPr>
        <p:spPr>
          <a:xfrm>
            <a:off x="1463040" y="1916832"/>
            <a:ext cx="6196405" cy="4104455"/>
          </a:xfrm>
        </p:spPr>
        <p:txBody>
          <a:bodyPr>
            <a:normAutofit/>
          </a:bodyPr>
          <a:lstStyle/>
          <a:p>
            <a:r>
              <a:rPr lang="es-ES" dirty="0" smtClean="0"/>
              <a:t>Bachelor</a:t>
            </a:r>
            <a:r>
              <a:rPr lang="es-ES" dirty="0" smtClean="0"/>
              <a:t> ( 3 años + 2 años )</a:t>
            </a:r>
          </a:p>
          <a:p>
            <a:pPr marL="0" indent="0">
              <a:buNone/>
            </a:pPr>
            <a:endParaRPr lang="es-ES" dirty="0" smtClean="0"/>
          </a:p>
          <a:p>
            <a:r>
              <a:rPr lang="es-ES" dirty="0" smtClean="0"/>
              <a:t>Lengua internacional : INGLÉS </a:t>
            </a:r>
            <a:r>
              <a:rPr lang="es-ES" dirty="0" smtClean="0"/>
              <a:t>CERTIFICADO</a:t>
            </a:r>
          </a:p>
          <a:p>
            <a:r>
              <a:rPr lang="es-ES" dirty="0" smtClean="0"/>
              <a:t>Requerimientos </a:t>
            </a:r>
          </a:p>
          <a:p>
            <a:endParaRPr lang="es-ES" dirty="0" smtClean="0"/>
          </a:p>
          <a:p>
            <a:r>
              <a:rPr lang="es-ES" dirty="0" smtClean="0"/>
              <a:t>Becas </a:t>
            </a:r>
            <a:r>
              <a:rPr lang="es-ES" dirty="0" smtClean="0"/>
              <a:t>Internas y </a:t>
            </a:r>
            <a:r>
              <a:rPr lang="es-ES" dirty="0" smtClean="0"/>
              <a:t>Externas</a:t>
            </a:r>
          </a:p>
          <a:p>
            <a:endParaRPr lang="es-ES" dirty="0" smtClean="0"/>
          </a:p>
          <a:p>
            <a:r>
              <a:rPr lang="es-ES" dirty="0" smtClean="0"/>
              <a:t>Coste de vida</a:t>
            </a:r>
          </a:p>
          <a:p>
            <a:endParaRPr lang="en-GB" dirty="0"/>
          </a:p>
        </p:txBody>
      </p:sp>
    </p:spTree>
    <p:extLst>
      <p:ext uri="{BB962C8B-B14F-4D97-AF65-F5344CB8AC3E}">
        <p14:creationId xmlns:p14="http://schemas.microsoft.com/office/powerpoint/2010/main" val="9201452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INGLATERRA</a:t>
            </a:r>
            <a:endParaRPr lang="en-GB" dirty="0"/>
          </a:p>
        </p:txBody>
      </p:sp>
      <p:sp>
        <p:nvSpPr>
          <p:cNvPr id="3" name="2 Marcador de contenido"/>
          <p:cNvSpPr>
            <a:spLocks noGrp="1"/>
          </p:cNvSpPr>
          <p:nvPr>
            <p:ph idx="1"/>
          </p:nvPr>
        </p:nvSpPr>
        <p:spPr/>
        <p:txBody>
          <a:bodyPr>
            <a:normAutofit lnSpcReduction="10000"/>
          </a:bodyPr>
          <a:lstStyle/>
          <a:p>
            <a:pPr marL="0" indent="0">
              <a:buNone/>
            </a:pPr>
            <a:r>
              <a:rPr lang="en-GB" b="1" u="sng" dirty="0" smtClean="0"/>
              <a:t>READING </a:t>
            </a:r>
            <a:r>
              <a:rPr lang="en-GB" b="1" u="sng" dirty="0"/>
              <a:t>UNIVERSITY</a:t>
            </a:r>
            <a:endParaRPr lang="en-GB" dirty="0"/>
          </a:p>
          <a:p>
            <a:pPr lvl="0"/>
            <a:r>
              <a:rPr lang="en-GB" dirty="0"/>
              <a:t>Nombre: MSc Food Science ,  MSc Food Technology Quality Assurance , MSc Food Security and </a:t>
            </a:r>
            <a:r>
              <a:rPr lang="en-GB" dirty="0" smtClean="0"/>
              <a:t>Development</a:t>
            </a:r>
            <a:endParaRPr lang="en-GB" b="1" dirty="0"/>
          </a:p>
          <a:p>
            <a:pPr lvl="0"/>
            <a:r>
              <a:rPr lang="es-ES" dirty="0"/>
              <a:t>Duración: 12 meses</a:t>
            </a:r>
            <a:endParaRPr lang="en-GB" b="1" dirty="0"/>
          </a:p>
          <a:p>
            <a:pPr lvl="0"/>
            <a:r>
              <a:rPr lang="es-ES" dirty="0"/>
              <a:t>Comienzo: Septiembre / Octubre.</a:t>
            </a:r>
            <a:endParaRPr lang="en-GB" b="1" dirty="0"/>
          </a:p>
          <a:p>
            <a:pPr lvl="0"/>
            <a:r>
              <a:rPr lang="es-ES" dirty="0"/>
              <a:t>Lengua : Inglés ( </a:t>
            </a:r>
            <a:r>
              <a:rPr lang="es-ES" dirty="0" smtClean="0"/>
              <a:t>Certificado </a:t>
            </a:r>
            <a:r>
              <a:rPr lang="es-ES" dirty="0"/>
              <a:t>Oficial de IELTS 6.0 o Advance </a:t>
            </a:r>
            <a:r>
              <a:rPr lang="es-ES" dirty="0"/>
              <a:t>Certificate</a:t>
            </a:r>
            <a:r>
              <a:rPr lang="es-ES" dirty="0"/>
              <a:t> B-C)</a:t>
            </a:r>
            <a:endParaRPr lang="en-GB" dirty="0"/>
          </a:p>
          <a:p>
            <a:pPr lvl="0"/>
            <a:r>
              <a:rPr lang="es-ES" dirty="0"/>
              <a:t>Precio: 7000 libras/año , 6000 libras /</a:t>
            </a:r>
            <a:r>
              <a:rPr lang="es-ES" dirty="0" smtClean="0"/>
              <a:t>año</a:t>
            </a:r>
            <a:endParaRPr lang="en-GB" dirty="0"/>
          </a:p>
        </p:txBody>
      </p:sp>
    </p:spTree>
    <p:extLst>
      <p:ext uri="{BB962C8B-B14F-4D97-AF65-F5344CB8AC3E}">
        <p14:creationId xmlns:p14="http://schemas.microsoft.com/office/powerpoint/2010/main" val="11631941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548680"/>
            <a:ext cx="3888432"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992" y="3284984"/>
            <a:ext cx="38100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548681"/>
            <a:ext cx="3960440"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3284985"/>
            <a:ext cx="3960439"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05468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INGLATERRA</a:t>
            </a:r>
            <a:endParaRPr lang="en-GB" dirty="0"/>
          </a:p>
        </p:txBody>
      </p:sp>
      <p:sp>
        <p:nvSpPr>
          <p:cNvPr id="3" name="2 Marcador de contenido"/>
          <p:cNvSpPr>
            <a:spLocks noGrp="1"/>
          </p:cNvSpPr>
          <p:nvPr>
            <p:ph idx="1"/>
          </p:nvPr>
        </p:nvSpPr>
        <p:spPr>
          <a:xfrm>
            <a:off x="755576" y="1844824"/>
            <a:ext cx="7632848" cy="4320479"/>
          </a:xfrm>
        </p:spPr>
        <p:txBody>
          <a:bodyPr>
            <a:normAutofit fontScale="92500" lnSpcReduction="20000"/>
          </a:bodyPr>
          <a:lstStyle/>
          <a:p>
            <a:pPr lvl="0"/>
            <a:r>
              <a:rPr lang="es-ES" dirty="0"/>
              <a:t>Requerimientos: </a:t>
            </a:r>
            <a:endParaRPr lang="en-GB" dirty="0"/>
          </a:p>
          <a:p>
            <a:pPr lvl="0">
              <a:buFont typeface="Wingdings" panose="05000000000000000000" pitchFamily="2" charset="2"/>
              <a:buChar char="v"/>
            </a:pPr>
            <a:r>
              <a:rPr lang="es-ES" dirty="0"/>
              <a:t>Diploma del Grado con notas ( Second Honour Degree)</a:t>
            </a:r>
            <a:endParaRPr lang="en-GB" dirty="0"/>
          </a:p>
          <a:p>
            <a:pPr lvl="0">
              <a:buFont typeface="Wingdings" panose="05000000000000000000" pitchFamily="2" charset="2"/>
              <a:buChar char="v"/>
            </a:pPr>
            <a:r>
              <a:rPr lang="es-ES" dirty="0"/>
              <a:t>Primero o Segundo de la clase con Honores / Grado de Food Sciences or Food Technology.</a:t>
            </a:r>
            <a:endParaRPr lang="en-GB" dirty="0"/>
          </a:p>
          <a:p>
            <a:pPr lvl="0">
              <a:buFont typeface="Wingdings" panose="05000000000000000000" pitchFamily="2" charset="2"/>
              <a:buChar char="v"/>
            </a:pPr>
            <a:r>
              <a:rPr lang="es-ES" dirty="0"/>
              <a:t>Documentos de referencias académicas </a:t>
            </a:r>
            <a:endParaRPr lang="en-GB" dirty="0"/>
          </a:p>
          <a:p>
            <a:pPr lvl="0"/>
            <a:r>
              <a:rPr lang="es-ES" dirty="0"/>
              <a:t>Número de estudiantes : hasta </a:t>
            </a:r>
            <a:r>
              <a:rPr lang="es-ES" dirty="0" smtClean="0"/>
              <a:t>completarse</a:t>
            </a:r>
            <a:endParaRPr lang="en-GB" dirty="0"/>
          </a:p>
          <a:p>
            <a:pPr lvl="0"/>
            <a:r>
              <a:rPr lang="es-ES" dirty="0"/>
              <a:t>Apertura de la Aplicación: Antes del 1 de </a:t>
            </a:r>
            <a:r>
              <a:rPr lang="es-ES" dirty="0" smtClean="0"/>
              <a:t>Julio</a:t>
            </a:r>
            <a:endParaRPr lang="en-GB" dirty="0"/>
          </a:p>
          <a:p>
            <a:pPr lvl="0"/>
            <a:r>
              <a:rPr lang="en-GB" dirty="0"/>
              <a:t>Web: </a:t>
            </a:r>
            <a:r>
              <a:rPr lang="en-GB" dirty="0">
                <a:solidFill>
                  <a:srgbClr val="FF0000"/>
                </a:solidFill>
              </a:rPr>
              <a:t>http://www.reading.ac.uk/Study/taught/mscFoodScience.aspx?accy=2013/4</a:t>
            </a:r>
          </a:p>
          <a:p>
            <a:pPr lvl="0"/>
            <a:r>
              <a:rPr lang="en-GB" dirty="0"/>
              <a:t>Becas : Existen Scholarship y Prizes</a:t>
            </a:r>
          </a:p>
          <a:p>
            <a:pPr lvl="0"/>
            <a:r>
              <a:rPr lang="es-ES" dirty="0"/>
              <a:t>Nota: existen cursos intensivos pre masters</a:t>
            </a:r>
            <a:endParaRPr lang="en-GB" dirty="0"/>
          </a:p>
          <a:p>
            <a:pPr lvl="0"/>
            <a:r>
              <a:rPr lang="es-ES" dirty="0"/>
              <a:t>Cursos intensivos de Ingles : de Abril a Septiembre</a:t>
            </a:r>
            <a:endParaRPr lang="en-GB" dirty="0"/>
          </a:p>
          <a:p>
            <a:endParaRPr lang="en-GB" dirty="0"/>
          </a:p>
          <a:p>
            <a:endParaRPr lang="en-GB" dirty="0"/>
          </a:p>
        </p:txBody>
      </p:sp>
    </p:spTree>
    <p:extLst>
      <p:ext uri="{BB962C8B-B14F-4D97-AF65-F5344CB8AC3E}">
        <p14:creationId xmlns:p14="http://schemas.microsoft.com/office/powerpoint/2010/main" val="8537308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BÉLGICA</a:t>
            </a:r>
            <a:endParaRPr lang="en-GB" dirty="0"/>
          </a:p>
        </p:txBody>
      </p:sp>
      <p:sp>
        <p:nvSpPr>
          <p:cNvPr id="3" name="2 Marcador de contenido"/>
          <p:cNvSpPr>
            <a:spLocks noGrp="1"/>
          </p:cNvSpPr>
          <p:nvPr>
            <p:ph idx="1"/>
          </p:nvPr>
        </p:nvSpPr>
        <p:spPr>
          <a:xfrm>
            <a:off x="899592" y="1700808"/>
            <a:ext cx="7560840" cy="4536504"/>
          </a:xfrm>
        </p:spPr>
        <p:txBody>
          <a:bodyPr>
            <a:normAutofit fontScale="92500" lnSpcReduction="20000"/>
          </a:bodyPr>
          <a:lstStyle/>
          <a:p>
            <a:r>
              <a:rPr lang="en-GB" b="1" u="sng" dirty="0"/>
              <a:t>BÉLGICA:Gante</a:t>
            </a:r>
            <a:r>
              <a:rPr lang="en-GB" b="1" u="sng" dirty="0"/>
              <a:t> </a:t>
            </a:r>
            <a:endParaRPr lang="en-GB" dirty="0"/>
          </a:p>
          <a:p>
            <a:r>
              <a:rPr lang="en-GB" dirty="0"/>
              <a:t>Nombre: European Master of Food Science, Technology and Nutrition. University Ku Leuven</a:t>
            </a:r>
          </a:p>
          <a:p>
            <a:pPr lvl="0"/>
            <a:r>
              <a:rPr lang="es-ES" dirty="0"/>
              <a:t>Duración: 24 meses ( 120 ETCS)</a:t>
            </a:r>
            <a:endParaRPr lang="en-GB" b="1" dirty="0"/>
          </a:p>
          <a:p>
            <a:pPr lvl="0"/>
            <a:r>
              <a:rPr lang="es-ES" dirty="0"/>
              <a:t>Comienzo: Septiembre / Octubre.</a:t>
            </a:r>
            <a:endParaRPr lang="en-GB" b="1" dirty="0"/>
          </a:p>
          <a:p>
            <a:pPr lvl="0"/>
            <a:r>
              <a:rPr lang="en-GB" dirty="0"/>
              <a:t>Parte: Dublin Institute of Technology and three at KU Leuven Campus Ghent.</a:t>
            </a:r>
            <a:endParaRPr lang="en-GB" b="1" dirty="0"/>
          </a:p>
          <a:p>
            <a:pPr lvl="0"/>
            <a:r>
              <a:rPr lang="es-ES" dirty="0"/>
              <a:t>Lengua : Inglés ( </a:t>
            </a:r>
            <a:r>
              <a:rPr lang="es-ES" dirty="0" smtClean="0"/>
              <a:t>Certificado </a:t>
            </a:r>
            <a:r>
              <a:rPr lang="es-ES" dirty="0"/>
              <a:t>Oficial de IELTS 6.0 o TOEFL)</a:t>
            </a:r>
            <a:endParaRPr lang="en-GB" dirty="0"/>
          </a:p>
          <a:p>
            <a:pPr lvl="0"/>
            <a:r>
              <a:rPr lang="es-ES" dirty="0"/>
              <a:t>Precio: 4000 €</a:t>
            </a:r>
            <a:endParaRPr lang="en-GB" dirty="0"/>
          </a:p>
          <a:p>
            <a:pPr lvl="0"/>
            <a:r>
              <a:rPr lang="es-ES" dirty="0"/>
              <a:t>Requerimientos: </a:t>
            </a:r>
            <a:endParaRPr lang="en-GB" dirty="0"/>
          </a:p>
          <a:p>
            <a:pPr lvl="0"/>
            <a:r>
              <a:rPr lang="es-ES" dirty="0"/>
              <a:t>Diploma del Grado con notas ( Second Honour Degree)</a:t>
            </a:r>
            <a:endParaRPr lang="en-GB" dirty="0"/>
          </a:p>
          <a:p>
            <a:pPr lvl="0"/>
            <a:r>
              <a:rPr lang="es-ES" dirty="0"/>
              <a:t>Número de estudiantes : hasta completarse</a:t>
            </a:r>
            <a:endParaRPr lang="en-GB" dirty="0"/>
          </a:p>
          <a:p>
            <a:endParaRPr lang="en-GB" dirty="0"/>
          </a:p>
        </p:txBody>
      </p:sp>
    </p:spTree>
    <p:extLst>
      <p:ext uri="{BB962C8B-B14F-4D97-AF65-F5344CB8AC3E}">
        <p14:creationId xmlns:p14="http://schemas.microsoft.com/office/powerpoint/2010/main" val="18447005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89" y="571500"/>
            <a:ext cx="3449960" cy="3505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9122" y="583444"/>
            <a:ext cx="4364023" cy="3493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89" y="3861048"/>
            <a:ext cx="7812856"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09478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BÉLGICA</a:t>
            </a:r>
            <a:endParaRPr lang="en-GB" dirty="0"/>
          </a:p>
        </p:txBody>
      </p:sp>
      <p:sp>
        <p:nvSpPr>
          <p:cNvPr id="3" name="2 Marcador de contenido"/>
          <p:cNvSpPr>
            <a:spLocks noGrp="1"/>
          </p:cNvSpPr>
          <p:nvPr>
            <p:ph idx="1"/>
          </p:nvPr>
        </p:nvSpPr>
        <p:spPr>
          <a:xfrm>
            <a:off x="827584" y="1700808"/>
            <a:ext cx="7488832" cy="4536504"/>
          </a:xfrm>
        </p:spPr>
        <p:txBody>
          <a:bodyPr>
            <a:normAutofit fontScale="55000" lnSpcReduction="20000"/>
          </a:bodyPr>
          <a:lstStyle/>
          <a:p>
            <a:pPr lvl="0"/>
            <a:r>
              <a:rPr lang="en-GB" dirty="0"/>
              <a:t> </a:t>
            </a:r>
            <a:r>
              <a:rPr lang="es-ES" sz="2500" dirty="0"/>
              <a:t>Apertura de la Aplicación: </a:t>
            </a:r>
            <a:endParaRPr lang="en-GB" sz="2500" dirty="0"/>
          </a:p>
          <a:p>
            <a:pPr marL="0" indent="0">
              <a:buNone/>
            </a:pPr>
            <a:r>
              <a:rPr lang="en-GB" sz="2500" dirty="0" smtClean="0"/>
              <a:t> </a:t>
            </a:r>
            <a:r>
              <a:rPr lang="en-GB" sz="2500" dirty="0"/>
              <a:t>14 April for Exchange Students wishing to study at KU Leuven during the first semester</a:t>
            </a:r>
          </a:p>
          <a:p>
            <a:pPr marL="0" indent="0">
              <a:buNone/>
            </a:pPr>
            <a:endParaRPr lang="en-GB" sz="2500" dirty="0"/>
          </a:p>
          <a:p>
            <a:pPr marL="0" indent="0">
              <a:buNone/>
            </a:pPr>
            <a:r>
              <a:rPr lang="en-GB" sz="2500" dirty="0" smtClean="0"/>
              <a:t>1 </a:t>
            </a:r>
            <a:r>
              <a:rPr lang="en-GB" sz="2500" dirty="0"/>
              <a:t>October for students wishing to study at KU Leuven during the second </a:t>
            </a:r>
            <a:r>
              <a:rPr lang="en-GB" sz="2500" dirty="0" smtClean="0"/>
              <a:t>semester</a:t>
            </a:r>
          </a:p>
          <a:p>
            <a:pPr marL="0" indent="0">
              <a:buNone/>
            </a:pPr>
            <a:endParaRPr lang="en-GB" sz="2500" dirty="0"/>
          </a:p>
          <a:p>
            <a:pPr lvl="0"/>
            <a:r>
              <a:rPr lang="en-GB" sz="2500" dirty="0"/>
              <a:t>Web</a:t>
            </a:r>
            <a:r>
              <a:rPr lang="en-GB" sz="2500" dirty="0" smtClean="0"/>
              <a:t>: </a:t>
            </a:r>
            <a:r>
              <a:rPr lang="en-GB" sz="2500" b="1" dirty="0" smtClean="0"/>
              <a:t>https</a:t>
            </a:r>
            <a:r>
              <a:rPr lang="en-GB" sz="2500" b="1" dirty="0"/>
              <a:t>://onderwijsaanbod.kuleuven.be/opleidingen/e/CQ_52047838.htm#activetab=toelatingsvoorwaarden</a:t>
            </a:r>
          </a:p>
          <a:p>
            <a:pPr lvl="0"/>
            <a:r>
              <a:rPr lang="es-ES" sz="2500" dirty="0"/>
              <a:t>Becas : Propias de la Universidad y </a:t>
            </a:r>
            <a:r>
              <a:rPr lang="es-ES" sz="2500" dirty="0" smtClean="0"/>
              <a:t>externas</a:t>
            </a:r>
          </a:p>
          <a:p>
            <a:pPr lvl="0"/>
            <a:endParaRPr lang="en-GB" sz="2500" dirty="0"/>
          </a:p>
          <a:p>
            <a:r>
              <a:rPr lang="en-GB" sz="2500" dirty="0"/>
              <a:t>The course is jointly organised by four European partner institutions:</a:t>
            </a:r>
            <a:br>
              <a:rPr lang="en-GB" sz="2500" dirty="0"/>
            </a:br>
            <a:r>
              <a:rPr lang="en-GB" sz="2500" dirty="0"/>
              <a:t>- KU Leuven, Campus Ghent, Belgium (coordinator)</a:t>
            </a:r>
            <a:br>
              <a:rPr lang="en-GB" sz="2500" dirty="0"/>
            </a:br>
            <a:r>
              <a:rPr lang="en-GB" sz="2500" dirty="0"/>
              <a:t>- Dublin Institute of Technology, Ireland</a:t>
            </a:r>
            <a:br>
              <a:rPr lang="en-GB" sz="2500" dirty="0"/>
            </a:br>
            <a:r>
              <a:rPr lang="en-GB" sz="2500" dirty="0"/>
              <a:t>- </a:t>
            </a:r>
            <a:r>
              <a:rPr lang="en-GB" sz="2500" dirty="0" smtClean="0"/>
              <a:t>Universidad </a:t>
            </a:r>
            <a:r>
              <a:rPr lang="en-GB" sz="2500" dirty="0"/>
              <a:t>Católica</a:t>
            </a:r>
            <a:r>
              <a:rPr lang="en-GB" sz="2500" dirty="0"/>
              <a:t> Portuguesa, Portugal</a:t>
            </a:r>
            <a:br>
              <a:rPr lang="en-GB" sz="2500" dirty="0"/>
            </a:br>
            <a:r>
              <a:rPr lang="en-GB" sz="2500" dirty="0"/>
              <a:t>- </a:t>
            </a:r>
            <a:r>
              <a:rPr lang="en-GB" sz="2500" dirty="0"/>
              <a:t>Hochschule</a:t>
            </a:r>
            <a:r>
              <a:rPr lang="en-GB" sz="2500" dirty="0"/>
              <a:t> </a:t>
            </a:r>
            <a:r>
              <a:rPr lang="en-GB" sz="2500" dirty="0"/>
              <a:t>Anhalt</a:t>
            </a:r>
            <a:r>
              <a:rPr lang="en-GB" sz="2500" dirty="0"/>
              <a:t>, Germany</a:t>
            </a:r>
            <a:br>
              <a:rPr lang="en-GB" sz="2500" dirty="0"/>
            </a:br>
            <a:r>
              <a:rPr lang="en-GB" sz="2500" dirty="0"/>
              <a:t/>
            </a:r>
            <a:br>
              <a:rPr lang="en-GB" sz="2500" dirty="0"/>
            </a:br>
            <a:r>
              <a:rPr lang="en-GB" sz="2500" dirty="0"/>
              <a:t>Additionally, the consortium includes five non-European associated members:</a:t>
            </a:r>
            <a:br>
              <a:rPr lang="en-GB" sz="2500" dirty="0"/>
            </a:br>
            <a:r>
              <a:rPr lang="en-GB" sz="2500" dirty="0"/>
              <a:t>- Tufts University, United States</a:t>
            </a:r>
            <a:br>
              <a:rPr lang="en-GB" sz="2500" dirty="0"/>
            </a:br>
            <a:r>
              <a:rPr lang="en-GB" sz="2500" dirty="0"/>
              <a:t>- The National Institute of Public Health of Mexico (NIPH), Mexico</a:t>
            </a:r>
            <a:br>
              <a:rPr lang="en-GB" sz="2500" dirty="0"/>
            </a:br>
            <a:r>
              <a:rPr lang="en-GB" sz="2500" dirty="0"/>
              <a:t>- Michurinsk State Agrarian University, Russian Federation</a:t>
            </a:r>
            <a:br>
              <a:rPr lang="en-GB" sz="2500" dirty="0"/>
            </a:br>
            <a:r>
              <a:rPr lang="en-GB" sz="2500" dirty="0"/>
              <a:t>- National Dairy Research Institute, Karnal, India</a:t>
            </a:r>
            <a:br>
              <a:rPr lang="en-GB" sz="2500" dirty="0"/>
            </a:br>
            <a:r>
              <a:rPr lang="en-GB" sz="2500" dirty="0"/>
              <a:t>- Northwest Agriculture and Forestry University, China.</a:t>
            </a:r>
          </a:p>
          <a:p>
            <a:pPr marL="0" indent="0">
              <a:buNone/>
            </a:pPr>
            <a:r>
              <a:rPr lang="en-GB" sz="2500" dirty="0"/>
              <a:t> </a:t>
            </a:r>
          </a:p>
        </p:txBody>
      </p:sp>
    </p:spTree>
    <p:extLst>
      <p:ext uri="{BB962C8B-B14F-4D97-AF65-F5344CB8AC3E}">
        <p14:creationId xmlns:p14="http://schemas.microsoft.com/office/powerpoint/2010/main" val="15086532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NUEVA ZELANDA</a:t>
            </a:r>
            <a:endParaRPr lang="en-GB" dirty="0"/>
          </a:p>
        </p:txBody>
      </p:sp>
      <p:sp>
        <p:nvSpPr>
          <p:cNvPr id="3" name="2 Marcador de contenido"/>
          <p:cNvSpPr>
            <a:spLocks noGrp="1"/>
          </p:cNvSpPr>
          <p:nvPr>
            <p:ph idx="1"/>
          </p:nvPr>
        </p:nvSpPr>
        <p:spPr>
          <a:xfrm>
            <a:off x="827584" y="1628800"/>
            <a:ext cx="7632848" cy="4608512"/>
          </a:xfrm>
        </p:spPr>
        <p:txBody>
          <a:bodyPr>
            <a:normAutofit fontScale="32500" lnSpcReduction="20000"/>
          </a:bodyPr>
          <a:lstStyle/>
          <a:p>
            <a:pPr marL="0" indent="0">
              <a:buNone/>
            </a:pPr>
            <a:r>
              <a:rPr lang="en-GB" b="1" dirty="0"/>
              <a:t> </a:t>
            </a:r>
            <a:endParaRPr lang="en-GB" dirty="0"/>
          </a:p>
          <a:p>
            <a:pPr marL="0" indent="0">
              <a:buNone/>
            </a:pPr>
            <a:r>
              <a:rPr lang="en-GB" sz="4300" b="1" dirty="0" smtClean="0"/>
              <a:t> </a:t>
            </a:r>
            <a:r>
              <a:rPr lang="en-GB" sz="4300" b="1" dirty="0"/>
              <a:t>Food Science and technology . Massey University</a:t>
            </a:r>
          </a:p>
          <a:p>
            <a:pPr lvl="0"/>
            <a:r>
              <a:rPr lang="es-ES" sz="4300" dirty="0"/>
              <a:t>Duración: 12 meses + 12 meses de tesis</a:t>
            </a:r>
            <a:endParaRPr lang="en-GB" sz="4300" b="1" dirty="0"/>
          </a:p>
          <a:p>
            <a:pPr lvl="0"/>
            <a:r>
              <a:rPr lang="es-ES" sz="4300" dirty="0"/>
              <a:t>Comienzo: Febrero.</a:t>
            </a:r>
            <a:endParaRPr lang="en-GB" sz="4300" b="1" dirty="0"/>
          </a:p>
          <a:p>
            <a:pPr lvl="0"/>
            <a:r>
              <a:rPr lang="es-ES" sz="4300" dirty="0"/>
              <a:t>Activo desde hace 50 años </a:t>
            </a:r>
            <a:endParaRPr lang="en-GB" sz="4300" b="1" dirty="0"/>
          </a:p>
          <a:p>
            <a:pPr lvl="0"/>
            <a:r>
              <a:rPr lang="es-ES" sz="4300" dirty="0"/>
              <a:t>Campus : Palmestorn North</a:t>
            </a:r>
            <a:endParaRPr lang="en-GB" sz="4300" b="1" dirty="0"/>
          </a:p>
          <a:p>
            <a:pPr lvl="0"/>
            <a:r>
              <a:rPr lang="es-ES" sz="4300" dirty="0"/>
              <a:t>Lengua : Inglés </a:t>
            </a:r>
            <a:endParaRPr lang="en-GB" sz="4300" dirty="0"/>
          </a:p>
          <a:p>
            <a:pPr lvl="0"/>
            <a:r>
              <a:rPr lang="es-ES" sz="4300" dirty="0"/>
              <a:t>Precio: </a:t>
            </a:r>
            <a:r>
              <a:rPr lang="es-ES" sz="4300" b="1" dirty="0"/>
              <a:t>33,480 $NZ = 21000</a:t>
            </a:r>
            <a:r>
              <a:rPr lang="es-ES" sz="4300" b="1" dirty="0" smtClean="0"/>
              <a:t>€</a:t>
            </a:r>
          </a:p>
          <a:p>
            <a:pPr lvl="0"/>
            <a:endParaRPr lang="en-GB" sz="4300" dirty="0"/>
          </a:p>
          <a:p>
            <a:pPr lvl="0"/>
            <a:r>
              <a:rPr lang="es-ES" sz="4300" dirty="0"/>
              <a:t>Requerimientos: </a:t>
            </a:r>
            <a:endParaRPr lang="en-GB" sz="4300" dirty="0"/>
          </a:p>
          <a:p>
            <a:pPr lvl="0">
              <a:buFont typeface="Wingdings" panose="05000000000000000000" pitchFamily="2" charset="2"/>
              <a:buChar char="v"/>
            </a:pPr>
            <a:r>
              <a:rPr lang="es-ES" sz="4300" dirty="0"/>
              <a:t>Diploma del Grado con notas ( Second Honour Degree)</a:t>
            </a:r>
            <a:endParaRPr lang="en-GB" sz="4300" dirty="0"/>
          </a:p>
          <a:p>
            <a:pPr lvl="0">
              <a:buFont typeface="Wingdings" panose="05000000000000000000" pitchFamily="2" charset="2"/>
              <a:buChar char="v"/>
            </a:pPr>
            <a:r>
              <a:rPr lang="es-ES" sz="4300" dirty="0"/>
              <a:t>Primero o Segundo de la clase con Honores / Grado de Food Sciences or Food Technology.</a:t>
            </a:r>
            <a:endParaRPr lang="en-GB" sz="4300" dirty="0"/>
          </a:p>
          <a:p>
            <a:pPr lvl="0">
              <a:buFont typeface="Wingdings" panose="05000000000000000000" pitchFamily="2" charset="2"/>
              <a:buChar char="v"/>
            </a:pPr>
            <a:r>
              <a:rPr lang="es-ES" sz="4300" dirty="0"/>
              <a:t>Documentos de referencias académicas </a:t>
            </a:r>
            <a:endParaRPr lang="es-ES" sz="4300" dirty="0" smtClean="0"/>
          </a:p>
          <a:p>
            <a:pPr lvl="0">
              <a:buFont typeface="Wingdings" panose="05000000000000000000" pitchFamily="2" charset="2"/>
              <a:buChar char="v"/>
            </a:pPr>
            <a:endParaRPr lang="en-GB" sz="4300" dirty="0"/>
          </a:p>
          <a:p>
            <a:pPr lvl="0"/>
            <a:r>
              <a:rPr lang="en-GB" sz="4300" dirty="0"/>
              <a:t>Web: </a:t>
            </a:r>
            <a:r>
              <a:rPr lang="en-GB" sz="4300" b="1" dirty="0">
                <a:hlinkClick r:id="rId2"/>
              </a:rPr>
              <a:t>http://</a:t>
            </a:r>
            <a:r>
              <a:rPr lang="en-GB" sz="4300" b="1" dirty="0" smtClean="0">
                <a:hlinkClick r:id="rId2"/>
              </a:rPr>
              <a:t>www.massey.ac.nz/massey/learning/programme-course-paper/programme.cfm?prog_id=93444&amp;tab=plan</a:t>
            </a:r>
            <a:endParaRPr lang="en-GB" sz="4300" b="1" dirty="0" smtClean="0"/>
          </a:p>
          <a:p>
            <a:pPr lvl="0"/>
            <a:endParaRPr lang="es-ES" sz="4300" b="1" dirty="0"/>
          </a:p>
          <a:p>
            <a:pPr lvl="0"/>
            <a:endParaRPr lang="en-GB" sz="4300" b="1" dirty="0"/>
          </a:p>
          <a:p>
            <a:pPr lvl="0"/>
            <a:r>
              <a:rPr lang="en-GB" sz="4300" dirty="0"/>
              <a:t>Becas : Existen Scholarship y Prizes</a:t>
            </a:r>
          </a:p>
          <a:p>
            <a:pPr lvl="0"/>
            <a:r>
              <a:rPr lang="en-GB" sz="4300" dirty="0"/>
              <a:t>Incluye : business development, marketing and management</a:t>
            </a:r>
          </a:p>
          <a:p>
            <a:pPr marL="0" indent="0">
              <a:buNone/>
            </a:pPr>
            <a:r>
              <a:rPr lang="en-GB" sz="4300" dirty="0"/>
              <a:t> </a:t>
            </a:r>
          </a:p>
          <a:p>
            <a:endParaRPr lang="en-GB" dirty="0"/>
          </a:p>
        </p:txBody>
      </p:sp>
    </p:spTree>
    <p:extLst>
      <p:ext uri="{BB962C8B-B14F-4D97-AF65-F5344CB8AC3E}">
        <p14:creationId xmlns:p14="http://schemas.microsoft.com/office/powerpoint/2010/main" val="31316894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471" y="548680"/>
            <a:ext cx="4318524"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313" y="3717032"/>
            <a:ext cx="4337681" cy="2569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4066" y="548680"/>
            <a:ext cx="3436366" cy="5737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87213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b="1" dirty="0" smtClean="0"/>
              <a:t>GRACIAS POR LA ATENCIÓN</a:t>
            </a:r>
            <a:endParaRPr lang="en-GB" b="1" dirty="0"/>
          </a:p>
        </p:txBody>
      </p:sp>
      <p:sp>
        <p:nvSpPr>
          <p:cNvPr id="3" name="2 Marcador de contenido"/>
          <p:cNvSpPr>
            <a:spLocks noGrp="1"/>
          </p:cNvSpPr>
          <p:nvPr>
            <p:ph idx="1"/>
          </p:nvPr>
        </p:nvSpPr>
        <p:spPr/>
        <p:txBody>
          <a:bodyPr/>
          <a:lstStyle/>
          <a:p>
            <a:endParaRPr lang="es-ES" b="1" dirty="0">
              <a:latin typeface="Broadway" panose="04040905080B02020502" pitchFamily="82" charset="0"/>
            </a:endParaRPr>
          </a:p>
          <a:p>
            <a:endParaRPr lang="en-GB" b="1" dirty="0">
              <a:latin typeface="Broadway" panose="04040905080B02020502" pitchFamily="82" charset="0"/>
            </a:endParaRPr>
          </a:p>
        </p:txBody>
      </p:sp>
      <p:pic>
        <p:nvPicPr>
          <p:cNvPr id="4" name="Picture 2" descr="C:\Users\Usuario\Dropbox\ATECTA\Publicidad\logo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876" y="2476996"/>
            <a:ext cx="7937500" cy="181610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1187624" y="4509120"/>
            <a:ext cx="6984776" cy="954107"/>
          </a:xfrm>
          <a:prstGeom prst="rect">
            <a:avLst/>
          </a:prstGeom>
          <a:noFill/>
        </p:spPr>
        <p:txBody>
          <a:bodyPr wrap="square" rtlCol="0">
            <a:spAutoFit/>
          </a:bodyPr>
          <a:lstStyle/>
          <a:p>
            <a:r>
              <a:rPr lang="es-ES" sz="2800" b="1" dirty="0" smtClean="0">
                <a:latin typeface="Broadway" panose="04040905080B02020502" pitchFamily="82" charset="0"/>
              </a:rPr>
              <a:t>MUCHA SUERTE   A  TODOS  EN  ESTA NUEVA  ETAPA</a:t>
            </a:r>
            <a:endParaRPr lang="en-GB" sz="2800" b="1" dirty="0">
              <a:latin typeface="Broadway" panose="04040905080B02020502" pitchFamily="82" charset="0"/>
            </a:endParaRPr>
          </a:p>
        </p:txBody>
      </p:sp>
    </p:spTree>
    <p:extLst>
      <p:ext uri="{BB962C8B-B14F-4D97-AF65-F5344CB8AC3E}">
        <p14:creationId xmlns:p14="http://schemas.microsoft.com/office/powerpoint/2010/main" val="33550841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FINLANDIA</a:t>
            </a:r>
            <a:endParaRPr lang="en-GB" dirty="0"/>
          </a:p>
        </p:txBody>
      </p:sp>
      <p:sp>
        <p:nvSpPr>
          <p:cNvPr id="3" name="2 Marcador de contenido"/>
          <p:cNvSpPr>
            <a:spLocks noGrp="1"/>
          </p:cNvSpPr>
          <p:nvPr>
            <p:ph idx="1"/>
          </p:nvPr>
        </p:nvSpPr>
        <p:spPr>
          <a:xfrm>
            <a:off x="1463040" y="2119256"/>
            <a:ext cx="6565344" cy="3830023"/>
          </a:xfrm>
        </p:spPr>
        <p:txBody>
          <a:bodyPr>
            <a:normAutofit fontScale="92500" lnSpcReduction="20000"/>
          </a:bodyPr>
          <a:lstStyle/>
          <a:p>
            <a:r>
              <a:rPr lang="es-ES" b="1" dirty="0" smtClean="0"/>
              <a:t>Lugar</a:t>
            </a:r>
            <a:r>
              <a:rPr lang="es-ES" dirty="0" smtClean="0"/>
              <a:t> : Universidad de  Helsinki</a:t>
            </a:r>
          </a:p>
          <a:p>
            <a:r>
              <a:rPr lang="es-ES" b="1" dirty="0" smtClean="0"/>
              <a:t>Nombre</a:t>
            </a:r>
            <a:r>
              <a:rPr lang="es-ES" dirty="0" smtClean="0"/>
              <a:t> : Food </a:t>
            </a:r>
            <a:r>
              <a:rPr lang="es-ES" dirty="0" smtClean="0"/>
              <a:t>Science</a:t>
            </a:r>
            <a:endParaRPr lang="es-ES" dirty="0" smtClean="0"/>
          </a:p>
          <a:p>
            <a:pPr lvl="0"/>
            <a:r>
              <a:rPr lang="en-GB" dirty="0"/>
              <a:t>A</a:t>
            </a:r>
            <a:r>
              <a:rPr lang="en-GB" dirty="0" smtClean="0"/>
              <a:t>ctivo</a:t>
            </a:r>
            <a:r>
              <a:rPr lang="en-GB" dirty="0" smtClean="0"/>
              <a:t> </a:t>
            </a:r>
            <a:r>
              <a:rPr lang="en-GB" dirty="0"/>
              <a:t>desde</a:t>
            </a:r>
            <a:r>
              <a:rPr lang="en-GB" dirty="0"/>
              <a:t> </a:t>
            </a:r>
            <a:r>
              <a:rPr lang="en-GB" dirty="0" smtClean="0"/>
              <a:t>2008</a:t>
            </a:r>
            <a:endParaRPr lang="es-ES" dirty="0" smtClean="0"/>
          </a:p>
          <a:p>
            <a:pPr lvl="0"/>
            <a:r>
              <a:rPr lang="es-ES" b="1" dirty="0"/>
              <a:t>Duración: </a:t>
            </a:r>
            <a:r>
              <a:rPr lang="es-ES" dirty="0"/>
              <a:t>2 años ( 120 ETC creditos , máximo 45 ETCS de créditos de estudios  suplementarios)</a:t>
            </a:r>
            <a:endParaRPr lang="en-GB" dirty="0"/>
          </a:p>
          <a:p>
            <a:pPr lvl="0"/>
            <a:r>
              <a:rPr lang="es-ES" b="1" dirty="0"/>
              <a:t>Comienzo: </a:t>
            </a:r>
            <a:r>
              <a:rPr lang="es-ES" dirty="0"/>
              <a:t>Primera Semana de Septiembre</a:t>
            </a:r>
            <a:endParaRPr lang="en-GB" dirty="0"/>
          </a:p>
          <a:p>
            <a:pPr lvl="0"/>
            <a:r>
              <a:rPr lang="es-ES" b="1" dirty="0"/>
              <a:t>Lengua :</a:t>
            </a:r>
            <a:r>
              <a:rPr lang="es-ES" dirty="0"/>
              <a:t> </a:t>
            </a:r>
            <a:r>
              <a:rPr lang="es-ES" dirty="0" smtClean="0"/>
              <a:t>Inglés con Certificado</a:t>
            </a:r>
          </a:p>
          <a:p>
            <a:pPr lvl="0"/>
            <a:r>
              <a:rPr lang="es-ES" b="1" dirty="0" smtClean="0"/>
              <a:t>Precio</a:t>
            </a:r>
            <a:r>
              <a:rPr lang="es-ES" b="1" dirty="0"/>
              <a:t>: </a:t>
            </a:r>
            <a:r>
              <a:rPr lang="es-ES" dirty="0" smtClean="0"/>
              <a:t>Gratis</a:t>
            </a:r>
          </a:p>
          <a:p>
            <a:r>
              <a:rPr lang="es-ES" b="1" dirty="0"/>
              <a:t>Coste de </a:t>
            </a:r>
            <a:r>
              <a:rPr lang="es-ES" b="1" dirty="0" smtClean="0"/>
              <a:t>vida  </a:t>
            </a:r>
            <a:r>
              <a:rPr lang="es-ES" dirty="0" smtClean="0">
                <a:solidFill>
                  <a:srgbClr val="FF0000"/>
                </a:solidFill>
              </a:rPr>
              <a:t>https</a:t>
            </a:r>
            <a:r>
              <a:rPr lang="es-ES" dirty="0">
                <a:solidFill>
                  <a:srgbClr val="FF0000"/>
                </a:solidFill>
              </a:rPr>
              <a:t>://university.helsinki.fi/en/studying/new-students/costs-and-finance</a:t>
            </a:r>
            <a:endParaRPr lang="en-GB" dirty="0">
              <a:solidFill>
                <a:srgbClr val="FF0000"/>
              </a:solidFill>
            </a:endParaRPr>
          </a:p>
          <a:p>
            <a:pPr lvl="0"/>
            <a:endParaRPr lang="en-GB" dirty="0"/>
          </a:p>
        </p:txBody>
      </p:sp>
    </p:spTree>
    <p:extLst>
      <p:ext uri="{BB962C8B-B14F-4D97-AF65-F5344CB8AC3E}">
        <p14:creationId xmlns:p14="http://schemas.microsoft.com/office/powerpoint/2010/main" val="4141109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591124"/>
            <a:ext cx="3600400" cy="3474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605" y="4005064"/>
            <a:ext cx="4580409" cy="2780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548680"/>
            <a:ext cx="4248472"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5014" y="3645024"/>
            <a:ext cx="3239434" cy="3140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29124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FINLANDIA</a:t>
            </a:r>
            <a:endParaRPr lang="en-GB" dirty="0"/>
          </a:p>
        </p:txBody>
      </p:sp>
      <p:sp>
        <p:nvSpPr>
          <p:cNvPr id="3" name="2 Marcador de contenido"/>
          <p:cNvSpPr>
            <a:spLocks noGrp="1"/>
          </p:cNvSpPr>
          <p:nvPr>
            <p:ph idx="1"/>
          </p:nvPr>
        </p:nvSpPr>
        <p:spPr/>
        <p:txBody>
          <a:bodyPr>
            <a:normAutofit lnSpcReduction="10000"/>
          </a:bodyPr>
          <a:lstStyle/>
          <a:p>
            <a:pPr lvl="0"/>
            <a:r>
              <a:rPr lang="es-ES" dirty="0" smtClean="0"/>
              <a:t>Requerimientos</a:t>
            </a:r>
            <a:r>
              <a:rPr lang="es-ES" dirty="0"/>
              <a:t>: </a:t>
            </a:r>
            <a:endParaRPr lang="en-GB" dirty="0"/>
          </a:p>
          <a:p>
            <a:pPr lvl="0">
              <a:buFont typeface="Wingdings" panose="05000000000000000000" pitchFamily="2" charset="2"/>
              <a:buChar char="v"/>
            </a:pPr>
            <a:r>
              <a:rPr lang="es-ES" dirty="0"/>
              <a:t>Diploma del </a:t>
            </a:r>
            <a:r>
              <a:rPr lang="es-ES" dirty="0" smtClean="0"/>
              <a:t>Grado BSc o equivalente</a:t>
            </a:r>
            <a:endParaRPr lang="en-GB" dirty="0"/>
          </a:p>
          <a:p>
            <a:pPr lvl="0">
              <a:buFont typeface="Wingdings" panose="05000000000000000000" pitchFamily="2" charset="2"/>
              <a:buChar char="v"/>
            </a:pPr>
            <a:r>
              <a:rPr lang="es-ES" dirty="0"/>
              <a:t>Carta de motivación</a:t>
            </a:r>
            <a:endParaRPr lang="en-GB" dirty="0"/>
          </a:p>
          <a:p>
            <a:pPr lvl="0">
              <a:buFont typeface="Wingdings" panose="05000000000000000000" pitchFamily="2" charset="2"/>
              <a:buChar char="v"/>
            </a:pPr>
            <a:r>
              <a:rPr lang="es-ES" dirty="0"/>
              <a:t> Alto nivel de Inglés ( Certificado)</a:t>
            </a:r>
            <a:endParaRPr lang="en-GB" dirty="0"/>
          </a:p>
          <a:p>
            <a:pPr lvl="0">
              <a:buFont typeface="Wingdings" panose="05000000000000000000" pitchFamily="2" charset="2"/>
              <a:buChar char="v"/>
            </a:pPr>
            <a:r>
              <a:rPr lang="es-ES" dirty="0"/>
              <a:t>Declaración de experiencia en laboratorio</a:t>
            </a:r>
            <a:endParaRPr lang="en-GB" dirty="0"/>
          </a:p>
          <a:p>
            <a:pPr lvl="0">
              <a:buFont typeface="Wingdings" panose="05000000000000000000" pitchFamily="2" charset="2"/>
              <a:buChar char="v"/>
            </a:pPr>
            <a:r>
              <a:rPr lang="es-ES" dirty="0"/>
              <a:t> Carta de </a:t>
            </a:r>
            <a:r>
              <a:rPr lang="es-ES" dirty="0" smtClean="0"/>
              <a:t>recomendación</a:t>
            </a:r>
          </a:p>
          <a:p>
            <a:pPr lvl="0">
              <a:buFont typeface="Wingdings" panose="05000000000000000000" pitchFamily="2" charset="2"/>
              <a:buChar char="v"/>
            </a:pPr>
            <a:endParaRPr lang="es-ES" dirty="0"/>
          </a:p>
          <a:p>
            <a:pPr>
              <a:buFont typeface="Courier New" panose="02070309020205020404" pitchFamily="49" charset="0"/>
              <a:buChar char="o"/>
            </a:pPr>
            <a:r>
              <a:rPr lang="en-GB" dirty="0"/>
              <a:t>Especialidad: Food Safety and Food Processing</a:t>
            </a:r>
          </a:p>
          <a:p>
            <a:pPr lvl="0">
              <a:buFont typeface="Wingdings" panose="05000000000000000000" pitchFamily="2" charset="2"/>
              <a:buChar char="v"/>
            </a:pPr>
            <a:endParaRPr lang="en-GB" dirty="0"/>
          </a:p>
          <a:p>
            <a:endParaRPr lang="es-ES" dirty="0"/>
          </a:p>
          <a:p>
            <a:endParaRPr lang="en-GB" dirty="0"/>
          </a:p>
          <a:p>
            <a:endParaRPr lang="en-GB" dirty="0"/>
          </a:p>
        </p:txBody>
      </p:sp>
    </p:spTree>
    <p:extLst>
      <p:ext uri="{BB962C8B-B14F-4D97-AF65-F5344CB8AC3E}">
        <p14:creationId xmlns:p14="http://schemas.microsoft.com/office/powerpoint/2010/main" val="12297683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FINLANDIA</a:t>
            </a:r>
            <a:endParaRPr lang="en-GB" dirty="0"/>
          </a:p>
        </p:txBody>
      </p:sp>
      <p:sp>
        <p:nvSpPr>
          <p:cNvPr id="3" name="2 Marcador de contenido"/>
          <p:cNvSpPr>
            <a:spLocks noGrp="1"/>
          </p:cNvSpPr>
          <p:nvPr>
            <p:ph idx="1"/>
          </p:nvPr>
        </p:nvSpPr>
        <p:spPr/>
        <p:txBody>
          <a:bodyPr>
            <a:normAutofit/>
          </a:bodyPr>
          <a:lstStyle/>
          <a:p>
            <a:pPr lvl="0"/>
            <a:endParaRPr lang="es-ES" dirty="0"/>
          </a:p>
          <a:p>
            <a:pPr lvl="0"/>
            <a:endParaRPr lang="en-GB" dirty="0"/>
          </a:p>
          <a:p>
            <a:endParaRPr lang="en-GB" dirty="0"/>
          </a:p>
        </p:txBody>
      </p:sp>
      <p:graphicFrame>
        <p:nvGraphicFramePr>
          <p:cNvPr id="4" name="3 Tabla"/>
          <p:cNvGraphicFramePr>
            <a:graphicFrameLocks noGrp="1"/>
          </p:cNvGraphicFramePr>
          <p:nvPr>
            <p:extLst>
              <p:ext uri="{D42A27DB-BD31-4B8C-83A1-F6EECF244321}">
                <p14:modId xmlns:p14="http://schemas.microsoft.com/office/powerpoint/2010/main" val="2150933588"/>
              </p:ext>
            </p:extLst>
          </p:nvPr>
        </p:nvGraphicFramePr>
        <p:xfrm>
          <a:off x="683568" y="1735631"/>
          <a:ext cx="7848871" cy="5123879"/>
        </p:xfrm>
        <a:graphic>
          <a:graphicData uri="http://schemas.openxmlformats.org/drawingml/2006/table">
            <a:tbl>
              <a:tblPr firstRow="1" firstCol="1" bandRow="1">
                <a:tableStyleId>{5C22544A-7EE6-4342-B048-85BDC9FD1C3A}</a:tableStyleId>
              </a:tblPr>
              <a:tblGrid>
                <a:gridCol w="2266448"/>
                <a:gridCol w="3650046"/>
                <a:gridCol w="1932377"/>
              </a:tblGrid>
              <a:tr h="144016">
                <a:tc>
                  <a:txBody>
                    <a:bodyPr/>
                    <a:lstStyle/>
                    <a:p>
                      <a:pPr>
                        <a:lnSpc>
                          <a:spcPct val="115000"/>
                        </a:lnSpc>
                      </a:pPr>
                      <a:r>
                        <a:rPr lang="en-GB" sz="800" dirty="0">
                          <a:effectLst/>
                        </a:rPr>
                        <a:t> </a:t>
                      </a:r>
                      <a:endParaRPr lang="en-GB" sz="800" dirty="0">
                        <a:effectLst/>
                        <a:latin typeface="Calibri"/>
                        <a:ea typeface="Times New Roman"/>
                      </a:endParaRPr>
                    </a:p>
                  </a:txBody>
                  <a:tcPr marL="0" marR="0" marT="0" marB="0"/>
                </a:tc>
                <a:tc>
                  <a:txBody>
                    <a:bodyPr/>
                    <a:lstStyle/>
                    <a:p>
                      <a:pPr>
                        <a:lnSpc>
                          <a:spcPct val="115000"/>
                        </a:lnSpc>
                      </a:pPr>
                      <a:r>
                        <a:rPr lang="en-GB" sz="800" dirty="0">
                          <a:effectLst/>
                        </a:rPr>
                        <a:t> </a:t>
                      </a:r>
                      <a:endParaRPr lang="en-GB" sz="800" dirty="0">
                        <a:effectLst/>
                        <a:latin typeface="Calibri"/>
                        <a:ea typeface="Times New Roman"/>
                      </a:endParaRPr>
                    </a:p>
                  </a:txBody>
                  <a:tcPr marL="0" marR="0" marT="0" marB="0"/>
                </a:tc>
                <a:tc>
                  <a:txBody>
                    <a:bodyPr/>
                    <a:lstStyle/>
                    <a:p>
                      <a:pPr algn="ctr">
                        <a:lnSpc>
                          <a:spcPct val="115000"/>
                        </a:lnSpc>
                      </a:pPr>
                      <a:r>
                        <a:rPr lang="es-ES" sz="800" dirty="0">
                          <a:effectLst/>
                        </a:rPr>
                        <a:t>ECTS</a:t>
                      </a:r>
                      <a:endParaRPr lang="en-GB" sz="800" dirty="0">
                        <a:effectLst/>
                        <a:latin typeface="Calibri"/>
                        <a:ea typeface="Times New Roman"/>
                      </a:endParaRPr>
                    </a:p>
                  </a:txBody>
                  <a:tcPr marL="0" marR="0" marT="0" marB="0"/>
                </a:tc>
              </a:tr>
              <a:tr h="879458">
                <a:tc>
                  <a:txBody>
                    <a:bodyPr/>
                    <a:lstStyle/>
                    <a:p>
                      <a:pPr>
                        <a:lnSpc>
                          <a:spcPct val="115000"/>
                        </a:lnSpc>
                      </a:pPr>
                      <a:r>
                        <a:rPr lang="es-ES" sz="1200" dirty="0">
                          <a:effectLst/>
                        </a:rPr>
                        <a:t>   GENERAL STUDIES</a:t>
                      </a:r>
                      <a:endParaRPr lang="en-GB" sz="1200" dirty="0">
                        <a:effectLst/>
                        <a:latin typeface="Calibri"/>
                        <a:ea typeface="Times New Roman"/>
                      </a:endParaRPr>
                    </a:p>
                  </a:txBody>
                  <a:tcPr marL="0" marR="0" marT="0" marB="0"/>
                </a:tc>
                <a:tc>
                  <a:txBody>
                    <a:bodyPr/>
                    <a:lstStyle/>
                    <a:p>
                      <a:pPr>
                        <a:lnSpc>
                          <a:spcPct val="115000"/>
                        </a:lnSpc>
                      </a:pPr>
                      <a:r>
                        <a:rPr lang="en-GB" sz="1200" dirty="0">
                          <a:effectLst/>
                        </a:rPr>
                        <a:t>  Orientation course </a:t>
                      </a:r>
                      <a:br>
                        <a:rPr lang="en-GB" sz="1200" dirty="0">
                          <a:effectLst/>
                        </a:rPr>
                      </a:br>
                      <a:r>
                        <a:rPr lang="en-GB" sz="1200" dirty="0">
                          <a:effectLst/>
                        </a:rPr>
                        <a:t>  Bioethics</a:t>
                      </a:r>
                      <a:br>
                        <a:rPr lang="en-GB" sz="1200" dirty="0">
                          <a:effectLst/>
                        </a:rPr>
                      </a:br>
                      <a:r>
                        <a:rPr lang="en-GB" sz="1200" dirty="0">
                          <a:effectLst/>
                        </a:rPr>
                        <a:t>  English</a:t>
                      </a:r>
                      <a:br>
                        <a:rPr lang="en-GB" sz="1200" dirty="0">
                          <a:effectLst/>
                        </a:rPr>
                      </a:br>
                      <a:r>
                        <a:rPr lang="en-GB" sz="1200" dirty="0">
                          <a:effectLst/>
                        </a:rPr>
                        <a:t>  </a:t>
                      </a:r>
                      <a:r>
                        <a:rPr lang="en-GB" sz="1200" u="none" strike="noStrike" dirty="0">
                          <a:effectLst/>
                          <a:hlinkClick r:id="rId2" tooltip="Click to Continue &gt; by Freeven pro 1"/>
                        </a:rPr>
                        <a:t>Personal </a:t>
                      </a:r>
                      <a:r>
                        <a:rPr lang="en-GB" sz="1200" dirty="0">
                          <a:effectLst/>
                        </a:rPr>
                        <a:t>Study Plan</a:t>
                      </a:r>
                      <a:br>
                        <a:rPr lang="en-GB" sz="1200" dirty="0">
                          <a:effectLst/>
                        </a:rPr>
                      </a:br>
                      <a:r>
                        <a:rPr lang="en-GB" sz="1200" dirty="0">
                          <a:effectLst/>
                        </a:rPr>
                        <a:t>  Academic Writing </a:t>
                      </a:r>
                      <a:endParaRPr lang="en-GB" sz="1200" dirty="0">
                        <a:effectLst/>
                        <a:latin typeface="Calibri"/>
                        <a:ea typeface="Times New Roman"/>
                      </a:endParaRPr>
                    </a:p>
                  </a:txBody>
                  <a:tcPr marL="0" marR="0" marT="0" marB="0"/>
                </a:tc>
                <a:tc>
                  <a:txBody>
                    <a:bodyPr/>
                    <a:lstStyle/>
                    <a:p>
                      <a:pPr algn="ctr">
                        <a:lnSpc>
                          <a:spcPct val="115000"/>
                        </a:lnSpc>
                      </a:pPr>
                      <a:r>
                        <a:rPr lang="en-GB" sz="1200" dirty="0">
                          <a:effectLst/>
                        </a:rPr>
                        <a:t> </a:t>
                      </a:r>
                    </a:p>
                    <a:p>
                      <a:pPr algn="ctr">
                        <a:lnSpc>
                          <a:spcPct val="115000"/>
                        </a:lnSpc>
                      </a:pPr>
                      <a:r>
                        <a:rPr lang="en-GB" sz="1200" dirty="0">
                          <a:effectLst/>
                        </a:rPr>
                        <a:t> </a:t>
                      </a:r>
                    </a:p>
                    <a:p>
                      <a:pPr algn="ctr">
                        <a:lnSpc>
                          <a:spcPct val="115000"/>
                        </a:lnSpc>
                      </a:pPr>
                      <a:r>
                        <a:rPr lang="es-ES" sz="1200" dirty="0">
                          <a:effectLst/>
                        </a:rPr>
                        <a:t>10</a:t>
                      </a:r>
                      <a:endParaRPr lang="en-GB" sz="1200" dirty="0">
                        <a:effectLst/>
                        <a:latin typeface="Calibri"/>
                        <a:ea typeface="Times New Roman"/>
                      </a:endParaRPr>
                    </a:p>
                  </a:txBody>
                  <a:tcPr marL="0" marR="0" marT="0" marB="0" anchor="b"/>
                </a:tc>
              </a:tr>
              <a:tr h="1583025">
                <a:tc>
                  <a:txBody>
                    <a:bodyPr/>
                    <a:lstStyle/>
                    <a:p>
                      <a:pPr>
                        <a:lnSpc>
                          <a:spcPct val="115000"/>
                        </a:lnSpc>
                      </a:pPr>
                      <a:r>
                        <a:rPr lang="es-ES" sz="1200" dirty="0">
                          <a:effectLst/>
                        </a:rPr>
                        <a:t>   MAJOR </a:t>
                      </a:r>
                      <a:br>
                        <a:rPr lang="es-ES" sz="1200" dirty="0">
                          <a:effectLst/>
                        </a:rPr>
                      </a:br>
                      <a:r>
                        <a:rPr lang="es-ES" sz="1200" dirty="0">
                          <a:effectLst/>
                        </a:rPr>
                        <a:t>   SUBJECT STUDIES</a:t>
                      </a:r>
                      <a:endParaRPr lang="en-GB" sz="1200" dirty="0">
                        <a:effectLst/>
                      </a:endParaRPr>
                    </a:p>
                    <a:p>
                      <a:pPr>
                        <a:lnSpc>
                          <a:spcPct val="115000"/>
                        </a:lnSpc>
                      </a:pPr>
                      <a:r>
                        <a:rPr lang="es-ES" sz="1200" dirty="0">
                          <a:effectLst/>
                        </a:rPr>
                        <a:t> </a:t>
                      </a:r>
                      <a:endParaRPr lang="en-GB" sz="1200" dirty="0">
                        <a:effectLst/>
                        <a:latin typeface="Calibri"/>
                        <a:ea typeface="Times New Roman"/>
                      </a:endParaRPr>
                    </a:p>
                  </a:txBody>
                  <a:tcPr marL="0" marR="0" marT="0" marB="0"/>
                </a:tc>
                <a:tc>
                  <a:txBody>
                    <a:bodyPr/>
                    <a:lstStyle/>
                    <a:p>
                      <a:pPr>
                        <a:lnSpc>
                          <a:spcPct val="115000"/>
                        </a:lnSpc>
                      </a:pPr>
                      <a:r>
                        <a:rPr lang="en-GB" sz="1200" dirty="0">
                          <a:effectLst/>
                        </a:rPr>
                        <a:t>  Core Food Studies</a:t>
                      </a:r>
                      <a:br>
                        <a:rPr lang="en-GB" sz="1200" dirty="0">
                          <a:effectLst/>
                        </a:rPr>
                      </a:br>
                      <a:r>
                        <a:rPr lang="en-GB" sz="1200" dirty="0">
                          <a:effectLst/>
                        </a:rPr>
                        <a:t>  Food Microbiology</a:t>
                      </a:r>
                      <a:br>
                        <a:rPr lang="en-GB" sz="1200" dirty="0">
                          <a:effectLst/>
                        </a:rPr>
                      </a:br>
                      <a:r>
                        <a:rPr lang="en-GB" sz="1200" dirty="0">
                          <a:effectLst/>
                        </a:rPr>
                        <a:t>  Food Chemistry</a:t>
                      </a:r>
                      <a:br>
                        <a:rPr lang="en-GB" sz="1200" dirty="0">
                          <a:effectLst/>
                        </a:rPr>
                      </a:br>
                      <a:r>
                        <a:rPr lang="en-GB" sz="1200" dirty="0">
                          <a:effectLst/>
                        </a:rPr>
                        <a:t>  Food Technology</a:t>
                      </a:r>
                      <a:br>
                        <a:rPr lang="en-GB" sz="1200" dirty="0">
                          <a:effectLst/>
                        </a:rPr>
                      </a:br>
                      <a:r>
                        <a:rPr lang="en-GB" sz="1200" dirty="0">
                          <a:effectLst/>
                        </a:rPr>
                        <a:t>  Nutritional Science</a:t>
                      </a:r>
                    </a:p>
                    <a:p>
                      <a:pPr>
                        <a:lnSpc>
                          <a:spcPct val="115000"/>
                        </a:lnSpc>
                      </a:pPr>
                      <a:r>
                        <a:rPr lang="en-GB" sz="1200" dirty="0">
                          <a:effectLst/>
                        </a:rPr>
                        <a:t>  Specialist option:</a:t>
                      </a:r>
                      <a:br>
                        <a:rPr lang="en-GB" sz="1200" dirty="0">
                          <a:effectLst/>
                        </a:rPr>
                      </a:br>
                      <a:r>
                        <a:rPr lang="en-GB" sz="1200" dirty="0">
                          <a:effectLst/>
                        </a:rPr>
                        <a:t>  Food Safety (see courses in </a:t>
                      </a:r>
                      <a:r>
                        <a:rPr lang="en-GB" sz="1200" u="none" strike="noStrike" dirty="0">
                          <a:effectLst/>
                          <a:hlinkClick r:id="rId3"/>
                        </a:rPr>
                        <a:t>content</a:t>
                      </a:r>
                      <a:r>
                        <a:rPr lang="en-GB" sz="1200" dirty="0">
                          <a:effectLst/>
                        </a:rPr>
                        <a:t>) or</a:t>
                      </a:r>
                      <a:br>
                        <a:rPr lang="en-GB" sz="1200" dirty="0">
                          <a:effectLst/>
                        </a:rPr>
                      </a:br>
                      <a:r>
                        <a:rPr lang="en-GB" sz="1200" dirty="0">
                          <a:effectLst/>
                        </a:rPr>
                        <a:t>  Food Bioprocessing (see </a:t>
                      </a:r>
                      <a:r>
                        <a:rPr lang="en-GB" sz="1200" u="none" strike="noStrike" dirty="0">
                          <a:effectLst/>
                          <a:hlinkClick r:id="rId3"/>
                        </a:rPr>
                        <a:t>content</a:t>
                      </a:r>
                      <a:r>
                        <a:rPr lang="en-GB" sz="1200" dirty="0">
                          <a:effectLst/>
                        </a:rPr>
                        <a:t>)</a:t>
                      </a:r>
                      <a:endParaRPr lang="en-GB" sz="1200" dirty="0">
                        <a:effectLst/>
                        <a:latin typeface="Calibri"/>
                        <a:ea typeface="Times New Roman"/>
                      </a:endParaRPr>
                    </a:p>
                  </a:txBody>
                  <a:tcPr marL="0" marR="0" marT="0" marB="0"/>
                </a:tc>
                <a:tc>
                  <a:txBody>
                    <a:bodyPr/>
                    <a:lstStyle/>
                    <a:p>
                      <a:pPr algn="ctr">
                        <a:lnSpc>
                          <a:spcPct val="115000"/>
                        </a:lnSpc>
                      </a:pPr>
                      <a:r>
                        <a:rPr lang="en-GB" sz="1200" dirty="0">
                          <a:effectLst/>
                        </a:rPr>
                        <a:t/>
                      </a:r>
                      <a:br>
                        <a:rPr lang="en-GB" sz="1200" dirty="0">
                          <a:effectLst/>
                        </a:rPr>
                      </a:br>
                      <a:r>
                        <a:rPr lang="en-GB" sz="1200" dirty="0">
                          <a:effectLst/>
                        </a:rPr>
                        <a:t/>
                      </a:r>
                      <a:br>
                        <a:rPr lang="en-GB" sz="1200" dirty="0">
                          <a:effectLst/>
                        </a:rPr>
                      </a:br>
                      <a:r>
                        <a:rPr lang="en-GB" sz="1200" dirty="0">
                          <a:effectLst/>
                        </a:rPr>
                        <a:t/>
                      </a:r>
                      <a:br>
                        <a:rPr lang="en-GB" sz="1200" dirty="0">
                          <a:effectLst/>
                        </a:rPr>
                      </a:br>
                      <a:r>
                        <a:rPr lang="en-GB" sz="1200" dirty="0">
                          <a:effectLst/>
                        </a:rPr>
                        <a:t/>
                      </a:r>
                      <a:br>
                        <a:rPr lang="en-GB" sz="1200" dirty="0">
                          <a:effectLst/>
                        </a:rPr>
                      </a:br>
                      <a:r>
                        <a:rPr lang="es-ES" sz="1200" dirty="0">
                          <a:effectLst/>
                        </a:rPr>
                        <a:t>15</a:t>
                      </a:r>
                      <a:endParaRPr lang="en-GB" sz="1200" dirty="0">
                        <a:effectLst/>
                      </a:endParaRPr>
                    </a:p>
                    <a:p>
                      <a:pPr algn="ctr">
                        <a:lnSpc>
                          <a:spcPct val="115000"/>
                        </a:lnSpc>
                      </a:pPr>
                      <a:r>
                        <a:rPr lang="es-ES" sz="1200" dirty="0">
                          <a:effectLst/>
                        </a:rPr>
                        <a:t/>
                      </a:r>
                      <a:br>
                        <a:rPr lang="es-ES" sz="1200" dirty="0">
                          <a:effectLst/>
                        </a:rPr>
                      </a:br>
                      <a:r>
                        <a:rPr lang="es-ES" sz="1200" dirty="0">
                          <a:effectLst/>
                        </a:rPr>
                        <a:t>67-69</a:t>
                      </a:r>
                      <a:br>
                        <a:rPr lang="es-ES" sz="1200" dirty="0">
                          <a:effectLst/>
                        </a:rPr>
                      </a:br>
                      <a:r>
                        <a:rPr lang="es-ES" sz="1200" dirty="0">
                          <a:effectLst/>
                        </a:rPr>
                        <a:t/>
                      </a:r>
                      <a:br>
                        <a:rPr lang="es-ES" sz="1200" dirty="0">
                          <a:effectLst/>
                        </a:rPr>
                      </a:br>
                      <a:r>
                        <a:rPr lang="es-ES" sz="1200" dirty="0">
                          <a:effectLst/>
                        </a:rPr>
                        <a:t>82-84</a:t>
                      </a:r>
                      <a:endParaRPr lang="en-GB" sz="1200" dirty="0">
                        <a:effectLst/>
                        <a:latin typeface="Calibri"/>
                        <a:ea typeface="Times New Roman"/>
                      </a:endParaRPr>
                    </a:p>
                  </a:txBody>
                  <a:tcPr marL="0" marR="0" marT="0" marB="0"/>
                </a:tc>
              </a:tr>
              <a:tr h="879458">
                <a:tc>
                  <a:txBody>
                    <a:bodyPr/>
                    <a:lstStyle/>
                    <a:p>
                      <a:pPr>
                        <a:lnSpc>
                          <a:spcPct val="115000"/>
                        </a:lnSpc>
                      </a:pPr>
                      <a:r>
                        <a:rPr lang="es-ES" sz="1200" dirty="0">
                          <a:effectLst/>
                        </a:rPr>
                        <a:t>   ELECTIVE STUDIES</a:t>
                      </a:r>
                      <a:endParaRPr lang="en-GB" sz="1200" dirty="0">
                        <a:effectLst/>
                        <a:latin typeface="Calibri"/>
                        <a:ea typeface="Times New Roman"/>
                      </a:endParaRPr>
                    </a:p>
                  </a:txBody>
                  <a:tcPr marL="0" marR="0" marT="0" marB="0"/>
                </a:tc>
                <a:tc>
                  <a:txBody>
                    <a:bodyPr/>
                    <a:lstStyle/>
                    <a:p>
                      <a:pPr>
                        <a:lnSpc>
                          <a:spcPct val="115000"/>
                        </a:lnSpc>
                      </a:pPr>
                      <a:r>
                        <a:rPr lang="en-GB" sz="1200" dirty="0">
                          <a:effectLst/>
                        </a:rPr>
                        <a:t>  Example of courses: </a:t>
                      </a:r>
                      <a:br>
                        <a:rPr lang="en-GB" sz="1200" dirty="0">
                          <a:effectLst/>
                        </a:rPr>
                      </a:br>
                      <a:r>
                        <a:rPr lang="en-GB" sz="1200" dirty="0">
                          <a:effectLst/>
                        </a:rPr>
                        <a:t>  Dairy Science and Technology</a:t>
                      </a:r>
                      <a:br>
                        <a:rPr lang="en-GB" sz="1200" dirty="0">
                          <a:effectLst/>
                        </a:rPr>
                      </a:br>
                      <a:r>
                        <a:rPr lang="en-GB" sz="1200" dirty="0">
                          <a:effectLst/>
                        </a:rPr>
                        <a:t>  Food Additives</a:t>
                      </a:r>
                      <a:br>
                        <a:rPr lang="en-GB" sz="1200" dirty="0">
                          <a:effectLst/>
                        </a:rPr>
                      </a:br>
                      <a:r>
                        <a:rPr lang="en-GB" sz="1200" dirty="0">
                          <a:effectLst/>
                        </a:rPr>
                        <a:t>  Working in a Research Group</a:t>
                      </a:r>
                      <a:br>
                        <a:rPr lang="en-GB" sz="1200" dirty="0">
                          <a:effectLst/>
                        </a:rPr>
                      </a:br>
                      <a:r>
                        <a:rPr lang="en-GB" sz="1200" dirty="0">
                          <a:effectLst/>
                        </a:rPr>
                        <a:t>  (see </a:t>
                      </a:r>
                      <a:r>
                        <a:rPr lang="en-GB" sz="1200" u="none" strike="noStrike" dirty="0">
                          <a:effectLst/>
                          <a:hlinkClick r:id="rId3"/>
                        </a:rPr>
                        <a:t>content</a:t>
                      </a:r>
                      <a:r>
                        <a:rPr lang="en-GB" sz="1200" dirty="0">
                          <a:effectLst/>
                        </a:rPr>
                        <a:t> for list)</a:t>
                      </a:r>
                      <a:endParaRPr lang="en-GB" sz="1200" dirty="0">
                        <a:effectLst/>
                        <a:latin typeface="Calibri"/>
                        <a:ea typeface="Times New Roman"/>
                      </a:endParaRPr>
                    </a:p>
                  </a:txBody>
                  <a:tcPr marL="0" marR="0" marT="0" marB="0"/>
                </a:tc>
                <a:tc>
                  <a:txBody>
                    <a:bodyPr/>
                    <a:lstStyle/>
                    <a:p>
                      <a:pPr algn="ctr">
                        <a:lnSpc>
                          <a:spcPct val="115000"/>
                        </a:lnSpc>
                      </a:pPr>
                      <a:r>
                        <a:rPr lang="en-GB" sz="1200" dirty="0">
                          <a:effectLst/>
                        </a:rPr>
                        <a:t> </a:t>
                      </a:r>
                      <a:br>
                        <a:rPr lang="en-GB" sz="1200" dirty="0">
                          <a:effectLst/>
                        </a:rPr>
                      </a:br>
                      <a:r>
                        <a:rPr lang="en-GB" sz="1200" dirty="0">
                          <a:effectLst/>
                        </a:rPr>
                        <a:t/>
                      </a:r>
                      <a:br>
                        <a:rPr lang="en-GB" sz="1200" dirty="0">
                          <a:effectLst/>
                        </a:rPr>
                      </a:br>
                      <a:r>
                        <a:rPr lang="en-GB" sz="1200" dirty="0">
                          <a:effectLst/>
                        </a:rPr>
                        <a:t/>
                      </a:r>
                      <a:br>
                        <a:rPr lang="en-GB" sz="1200" dirty="0">
                          <a:effectLst/>
                        </a:rPr>
                      </a:br>
                      <a:r>
                        <a:rPr lang="en-GB" sz="1200" dirty="0">
                          <a:effectLst/>
                        </a:rPr>
                        <a:t/>
                      </a:r>
                      <a:br>
                        <a:rPr lang="en-GB" sz="1200" dirty="0">
                          <a:effectLst/>
                        </a:rPr>
                      </a:br>
                      <a:r>
                        <a:rPr lang="es-ES" sz="1200" dirty="0">
                          <a:effectLst/>
                        </a:rPr>
                        <a:t>15-17</a:t>
                      </a:r>
                      <a:endParaRPr lang="en-GB" sz="1200" dirty="0">
                        <a:effectLst/>
                        <a:latin typeface="Calibri"/>
                        <a:ea typeface="Times New Roman"/>
                      </a:endParaRPr>
                    </a:p>
                  </a:txBody>
                  <a:tcPr marL="0" marR="0" marT="0" marB="0"/>
                </a:tc>
              </a:tr>
              <a:tr h="527675">
                <a:tc>
                  <a:txBody>
                    <a:bodyPr/>
                    <a:lstStyle/>
                    <a:p>
                      <a:pPr>
                        <a:lnSpc>
                          <a:spcPct val="115000"/>
                        </a:lnSpc>
                      </a:pPr>
                      <a:r>
                        <a:rPr lang="es-ES" sz="1200" dirty="0">
                          <a:effectLst/>
                        </a:rPr>
                        <a:t>   FREE CHOICE STUDIES</a:t>
                      </a:r>
                      <a:endParaRPr lang="en-GB" sz="1200" dirty="0">
                        <a:effectLst/>
                        <a:latin typeface="Calibri"/>
                        <a:ea typeface="Times New Roman"/>
                      </a:endParaRPr>
                    </a:p>
                  </a:txBody>
                  <a:tcPr marL="0" marR="0" marT="0" marB="0"/>
                </a:tc>
                <a:tc>
                  <a:txBody>
                    <a:bodyPr/>
                    <a:lstStyle/>
                    <a:p>
                      <a:pPr>
                        <a:lnSpc>
                          <a:spcPct val="115000"/>
                        </a:lnSpc>
                      </a:pPr>
                      <a:r>
                        <a:rPr lang="en-GB" sz="1200" dirty="0">
                          <a:effectLst/>
                        </a:rPr>
                        <a:t>  A </a:t>
                      </a:r>
                      <a:r>
                        <a:rPr lang="en-GB" sz="1200" u="none" strike="noStrike" dirty="0">
                          <a:effectLst/>
                          <a:hlinkClick r:id="rId2" tooltip="Click to Continue &gt; by Freeven pro 1"/>
                        </a:rPr>
                        <a:t>free </a:t>
                      </a:r>
                      <a:r>
                        <a:rPr lang="en-GB" sz="1200" dirty="0">
                          <a:effectLst/>
                        </a:rPr>
                        <a:t>choice of other courses in the   Faculty or University </a:t>
                      </a:r>
                      <a:endParaRPr lang="en-GB" sz="1200" dirty="0">
                        <a:effectLst/>
                        <a:latin typeface="Calibri"/>
                        <a:ea typeface="Times New Roman"/>
                      </a:endParaRPr>
                    </a:p>
                  </a:txBody>
                  <a:tcPr marL="0" marR="0" marT="0" marB="0"/>
                </a:tc>
                <a:tc>
                  <a:txBody>
                    <a:bodyPr/>
                    <a:lstStyle/>
                    <a:p>
                      <a:pPr algn="ctr">
                        <a:lnSpc>
                          <a:spcPct val="115000"/>
                        </a:lnSpc>
                      </a:pPr>
                      <a:r>
                        <a:rPr lang="en-GB" sz="1200" dirty="0">
                          <a:effectLst/>
                        </a:rPr>
                        <a:t> </a:t>
                      </a:r>
                      <a:br>
                        <a:rPr lang="en-GB" sz="1200" dirty="0">
                          <a:effectLst/>
                        </a:rPr>
                      </a:br>
                      <a:r>
                        <a:rPr lang="en-GB" sz="1200" dirty="0">
                          <a:effectLst/>
                        </a:rPr>
                        <a:t/>
                      </a:r>
                      <a:br>
                        <a:rPr lang="en-GB" sz="1200" dirty="0">
                          <a:effectLst/>
                        </a:rPr>
                      </a:br>
                      <a:r>
                        <a:rPr lang="es-ES" sz="1200" dirty="0">
                          <a:effectLst/>
                        </a:rPr>
                        <a:t>11</a:t>
                      </a:r>
                      <a:endParaRPr lang="en-GB" sz="1200" dirty="0">
                        <a:effectLst/>
                        <a:latin typeface="Calibri"/>
                        <a:ea typeface="Times New Roman"/>
                      </a:endParaRPr>
                    </a:p>
                  </a:txBody>
                  <a:tcPr marL="0" marR="0" marT="0" marB="0"/>
                </a:tc>
              </a:tr>
              <a:tr h="351783">
                <a:tc gridSpan="2">
                  <a:txBody>
                    <a:bodyPr/>
                    <a:lstStyle/>
                    <a:p>
                      <a:pPr algn="ctr">
                        <a:lnSpc>
                          <a:spcPct val="115000"/>
                        </a:lnSpc>
                      </a:pPr>
                      <a:r>
                        <a:rPr lang="en-GB" sz="1200" dirty="0">
                          <a:effectLst/>
                        </a:rPr>
                        <a:t/>
                      </a:r>
                      <a:br>
                        <a:rPr lang="en-GB" sz="1200" dirty="0">
                          <a:effectLst/>
                        </a:rPr>
                      </a:br>
                      <a:r>
                        <a:rPr lang="en-GB" sz="1200" u="none" strike="noStrike" dirty="0">
                          <a:effectLst/>
                          <a:hlinkClick r:id="rId2" tooltip="Click to Continue &gt; by Freeven pro 1"/>
                        </a:rPr>
                        <a:t>MASTER'S </a:t>
                      </a:r>
                      <a:r>
                        <a:rPr lang="en-GB" sz="1200" dirty="0">
                          <a:effectLst/>
                        </a:rPr>
                        <a:t>DEGREE in FOOD SCIENCES</a:t>
                      </a:r>
                      <a:endParaRPr lang="en-GB" sz="1200" dirty="0">
                        <a:effectLst/>
                        <a:latin typeface="Calibri"/>
                        <a:ea typeface="Times New Roman"/>
                      </a:endParaRPr>
                    </a:p>
                  </a:txBody>
                  <a:tcPr marL="0" marR="0" marT="0" marB="0"/>
                </a:tc>
                <a:tc hMerge="1">
                  <a:txBody>
                    <a:bodyPr/>
                    <a:lstStyle/>
                    <a:p>
                      <a:endParaRPr lang="en-GB"/>
                    </a:p>
                  </a:txBody>
                  <a:tcPr/>
                </a:tc>
                <a:tc>
                  <a:txBody>
                    <a:bodyPr/>
                    <a:lstStyle/>
                    <a:p>
                      <a:pPr algn="ctr">
                        <a:lnSpc>
                          <a:spcPct val="115000"/>
                        </a:lnSpc>
                      </a:pPr>
                      <a:r>
                        <a:rPr lang="en-GB" sz="1200" dirty="0">
                          <a:effectLst/>
                        </a:rPr>
                        <a:t/>
                      </a:r>
                      <a:br>
                        <a:rPr lang="en-GB" sz="1200" dirty="0">
                          <a:effectLst/>
                        </a:rPr>
                      </a:br>
                      <a:r>
                        <a:rPr lang="es-ES" sz="1200" dirty="0">
                          <a:effectLst/>
                        </a:rPr>
                        <a:t>120</a:t>
                      </a:r>
                      <a:endParaRPr lang="en-GB" sz="1200" dirty="0">
                        <a:effectLst/>
                        <a:latin typeface="Calibri"/>
                        <a:ea typeface="Times New Roman"/>
                      </a:endParaRPr>
                    </a:p>
                  </a:txBody>
                  <a:tcPr marL="0" marR="0" marT="0" marB="0"/>
                </a:tc>
              </a:tr>
            </a:tbl>
          </a:graphicData>
        </a:graphic>
      </p:graphicFrame>
    </p:spTree>
    <p:extLst>
      <p:ext uri="{BB962C8B-B14F-4D97-AF65-F5344CB8AC3E}">
        <p14:creationId xmlns:p14="http://schemas.microsoft.com/office/powerpoint/2010/main" val="20964151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FINLANDIA</a:t>
            </a:r>
            <a:endParaRPr lang="en-GB" dirty="0"/>
          </a:p>
        </p:txBody>
      </p:sp>
      <p:sp>
        <p:nvSpPr>
          <p:cNvPr id="3" name="2 Marcador de contenido"/>
          <p:cNvSpPr>
            <a:spLocks noGrp="1"/>
          </p:cNvSpPr>
          <p:nvPr>
            <p:ph idx="1"/>
          </p:nvPr>
        </p:nvSpPr>
        <p:spPr/>
        <p:txBody>
          <a:bodyPr>
            <a:normAutofit lnSpcReduction="10000"/>
          </a:bodyPr>
          <a:lstStyle/>
          <a:p>
            <a:pPr lvl="0"/>
            <a:r>
              <a:rPr lang="es-ES" dirty="0"/>
              <a:t>Número de estudiantes : máximo 15</a:t>
            </a:r>
            <a:endParaRPr lang="en-GB" dirty="0"/>
          </a:p>
          <a:p>
            <a:pPr lvl="0"/>
            <a:r>
              <a:rPr lang="es-ES" dirty="0"/>
              <a:t>Apertura de la Aplicación: Se solicita el 1 de Diciembre  hasta el 30 de Enero. Se empieza en Septiembre. Se puede solicitar sin terminar el BSc. Pero en el momento de empezar lo tienes que tener.</a:t>
            </a:r>
            <a:endParaRPr lang="en-GB" dirty="0"/>
          </a:p>
          <a:p>
            <a:pPr lvl="0"/>
            <a:r>
              <a:rPr lang="en-GB" dirty="0"/>
              <a:t>Web: </a:t>
            </a:r>
            <a:r>
              <a:rPr lang="en-GB" u="sng" dirty="0">
                <a:hlinkClick r:id="rId2"/>
              </a:rPr>
              <a:t>http://www.helsinki.fi/mscfood/general_description.html</a:t>
            </a:r>
            <a:endParaRPr lang="en-GB" dirty="0"/>
          </a:p>
          <a:p>
            <a:pPr lvl="0"/>
            <a:r>
              <a:rPr lang="es-ES" dirty="0"/>
              <a:t>Existen becas propias de su Universidad</a:t>
            </a:r>
            <a:endParaRPr lang="en-GB" dirty="0"/>
          </a:p>
          <a:p>
            <a:endParaRPr lang="en-GB" dirty="0"/>
          </a:p>
        </p:txBody>
      </p:sp>
    </p:spTree>
    <p:extLst>
      <p:ext uri="{BB962C8B-B14F-4D97-AF65-F5344CB8AC3E}">
        <p14:creationId xmlns:p14="http://schemas.microsoft.com/office/powerpoint/2010/main" val="25061858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IRLANDA</a:t>
            </a:r>
            <a:endParaRPr lang="en-GB" dirty="0"/>
          </a:p>
        </p:txBody>
      </p:sp>
      <p:sp>
        <p:nvSpPr>
          <p:cNvPr id="3" name="2 Marcador de contenido"/>
          <p:cNvSpPr>
            <a:spLocks noGrp="1"/>
          </p:cNvSpPr>
          <p:nvPr>
            <p:ph idx="1"/>
          </p:nvPr>
        </p:nvSpPr>
        <p:spPr>
          <a:xfrm>
            <a:off x="1259632" y="2119256"/>
            <a:ext cx="6912768" cy="4046048"/>
          </a:xfrm>
        </p:spPr>
        <p:txBody>
          <a:bodyPr>
            <a:noAutofit/>
          </a:bodyPr>
          <a:lstStyle/>
          <a:p>
            <a:r>
              <a:rPr lang="es-ES" sz="2200" b="1" dirty="0"/>
              <a:t>Lugar </a:t>
            </a:r>
            <a:r>
              <a:rPr lang="es-ES" sz="2200" dirty="0"/>
              <a:t>: Universidad de Cork </a:t>
            </a:r>
            <a:r>
              <a:rPr lang="es-ES" sz="2200" dirty="0" smtClean="0"/>
              <a:t>College</a:t>
            </a:r>
            <a:endParaRPr lang="es-ES" sz="2200" dirty="0"/>
          </a:p>
          <a:p>
            <a:pPr lvl="0"/>
            <a:r>
              <a:rPr lang="en-GB" sz="2200" b="1" dirty="0"/>
              <a:t>Nombre: </a:t>
            </a:r>
            <a:r>
              <a:rPr lang="en-GB" sz="2200" dirty="0"/>
              <a:t>FOOD BUSINESS</a:t>
            </a:r>
          </a:p>
          <a:p>
            <a:pPr lvl="0"/>
            <a:r>
              <a:rPr lang="es-ES" sz="2200" b="1" dirty="0"/>
              <a:t>Duración: </a:t>
            </a:r>
            <a:r>
              <a:rPr lang="es-ES" sz="2200" dirty="0"/>
              <a:t>18 meses ( 120 créditos + 60 créditos de Prácticas externas y Proyecto Fin de Masters)</a:t>
            </a:r>
            <a:endParaRPr lang="en-GB" sz="2200" dirty="0"/>
          </a:p>
          <a:p>
            <a:pPr lvl="0"/>
            <a:r>
              <a:rPr lang="es-ES" sz="2200" b="1" dirty="0"/>
              <a:t>Comienzo: </a:t>
            </a:r>
            <a:r>
              <a:rPr lang="es-ES" sz="2200" dirty="0" smtClean="0"/>
              <a:t>Registración </a:t>
            </a:r>
            <a:r>
              <a:rPr lang="es-ES" sz="2200" dirty="0"/>
              <a:t>online y documentación presencial en Septiembre / Octubre.</a:t>
            </a:r>
            <a:endParaRPr lang="en-GB" sz="2200" dirty="0"/>
          </a:p>
          <a:p>
            <a:pPr lvl="0"/>
            <a:r>
              <a:rPr lang="es-ES" sz="2200" b="1" dirty="0"/>
              <a:t>Lengua : </a:t>
            </a:r>
            <a:r>
              <a:rPr lang="es-ES" sz="2200" dirty="0"/>
              <a:t>Inglés ( </a:t>
            </a:r>
            <a:r>
              <a:rPr lang="es-ES" sz="2200" dirty="0" smtClean="0"/>
              <a:t>Certificado </a:t>
            </a:r>
            <a:r>
              <a:rPr lang="es-ES" sz="2200" dirty="0"/>
              <a:t>Oficial de IELTS 6.5 O TOEFL)</a:t>
            </a:r>
            <a:endParaRPr lang="en-GB" sz="2200" dirty="0"/>
          </a:p>
          <a:p>
            <a:pPr lvl="0"/>
            <a:r>
              <a:rPr lang="es-ES" sz="2200" b="1" dirty="0"/>
              <a:t>Precio: </a:t>
            </a:r>
            <a:r>
              <a:rPr lang="es-ES" sz="2200" dirty="0"/>
              <a:t>5750 €/año</a:t>
            </a:r>
            <a:endParaRPr lang="en-GB" sz="2200" dirty="0"/>
          </a:p>
        </p:txBody>
      </p:sp>
    </p:spTree>
    <p:extLst>
      <p:ext uri="{BB962C8B-B14F-4D97-AF65-F5344CB8AC3E}">
        <p14:creationId xmlns:p14="http://schemas.microsoft.com/office/powerpoint/2010/main" val="82555013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hincheta">
  <a:themeElements>
    <a:clrScheme name="Chincheta">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Chincheta">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incheta">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164</TotalTime>
  <Words>1537</Words>
  <Application>Microsoft Office PowerPoint</Application>
  <PresentationFormat>Presentación en pantalla (4:3)</PresentationFormat>
  <Paragraphs>307</Paragraphs>
  <Slides>38</Slides>
  <Notes>0</Notes>
  <HiddenSlides>0</HiddenSlides>
  <MMClips>0</MMClips>
  <ScaleCrop>false</ScaleCrop>
  <HeadingPairs>
    <vt:vector size="4" baseType="variant">
      <vt:variant>
        <vt:lpstr>Tema</vt:lpstr>
      </vt:variant>
      <vt:variant>
        <vt:i4>1</vt:i4>
      </vt:variant>
      <vt:variant>
        <vt:lpstr>Títulos de diapositiva</vt:lpstr>
      </vt:variant>
      <vt:variant>
        <vt:i4>38</vt:i4>
      </vt:variant>
    </vt:vector>
  </HeadingPairs>
  <TitlesOfParts>
    <vt:vector size="39" baseType="lpstr">
      <vt:lpstr>Chincheta</vt:lpstr>
      <vt:lpstr>Másters Europeos (MSc)</vt:lpstr>
      <vt:lpstr>ÍNDICE</vt:lpstr>
      <vt:lpstr>INTRODUCCIÓN</vt:lpstr>
      <vt:lpstr>FINLANDIA</vt:lpstr>
      <vt:lpstr>Presentación de PowerPoint</vt:lpstr>
      <vt:lpstr>FINLANDIA</vt:lpstr>
      <vt:lpstr>FINLANDIA</vt:lpstr>
      <vt:lpstr>FINLANDIA</vt:lpstr>
      <vt:lpstr>IRLANDA</vt:lpstr>
      <vt:lpstr>Presentación de PowerPoint</vt:lpstr>
      <vt:lpstr>IRLANDA</vt:lpstr>
      <vt:lpstr>IRLANDA</vt:lpstr>
      <vt:lpstr>IRLANDA</vt:lpstr>
      <vt:lpstr>IRLANDA</vt:lpstr>
      <vt:lpstr>IRLANDA</vt:lpstr>
      <vt:lpstr>IRLANDA</vt:lpstr>
      <vt:lpstr>IRLANDA</vt:lpstr>
      <vt:lpstr>HOLANDA</vt:lpstr>
      <vt:lpstr>Presentación de PowerPoint</vt:lpstr>
      <vt:lpstr>HOLANDA</vt:lpstr>
      <vt:lpstr>HOLANDA</vt:lpstr>
      <vt:lpstr>HOLANDA</vt:lpstr>
      <vt:lpstr>HOLANDA</vt:lpstr>
      <vt:lpstr>HOLANDA</vt:lpstr>
      <vt:lpstr>HOLANDA</vt:lpstr>
      <vt:lpstr>HOLANDA</vt:lpstr>
      <vt:lpstr>HOLANDA</vt:lpstr>
      <vt:lpstr>HOLANDA</vt:lpstr>
      <vt:lpstr>HOLANDA</vt:lpstr>
      <vt:lpstr>INGLATERRA</vt:lpstr>
      <vt:lpstr>Presentación de PowerPoint</vt:lpstr>
      <vt:lpstr>INGLATERRA</vt:lpstr>
      <vt:lpstr>BÉLGICA</vt:lpstr>
      <vt:lpstr>Presentación de PowerPoint</vt:lpstr>
      <vt:lpstr>BÉLGICA</vt:lpstr>
      <vt:lpstr>NUEVA ZELANDA</vt:lpstr>
      <vt:lpstr>Presentación de PowerPoint</vt:lpstr>
      <vt:lpstr>GRACIAS POR LA ATENCIÓN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Másters Europeos (MSc)</dc:title>
  <dc:creator>Usuario</dc:creator>
  <cp:lastModifiedBy>Usuario</cp:lastModifiedBy>
  <cp:revision>18</cp:revision>
  <dcterms:created xsi:type="dcterms:W3CDTF">2014-12-01T00:19:00Z</dcterms:created>
  <dcterms:modified xsi:type="dcterms:W3CDTF">2014-12-01T11:29:41Z</dcterms:modified>
</cp:coreProperties>
</file>