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799763" cy="15119350"/>
  <p:notesSz cx="6858000" cy="9144000"/>
  <p:defaultTextStyle>
    <a:defPPr>
      <a:defRPr lang="es-E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56" d="100"/>
          <a:sy n="56" d="100"/>
        </p:scale>
        <p:origin x="34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Hoja1!$B$2</c:f>
              <c:strCache>
                <c:ptCount val="1"/>
                <c:pt idx="0">
                  <c:v>Patatas alargadas</c:v>
                </c:pt>
              </c:strCache>
            </c:strRef>
          </c:tx>
          <c:spPr>
            <a:ln w="28575" cap="rnd">
              <a:solidFill>
                <a:schemeClr val="accent1"/>
              </a:solidFill>
              <a:round/>
            </a:ln>
            <a:effectLst/>
          </c:spPr>
          <c:marker>
            <c:symbol val="none"/>
          </c:marker>
          <c:cat>
            <c:strRef>
              <c:f>Hoja1!$A$3:$A$6</c:f>
              <c:strCache>
                <c:ptCount val="4"/>
                <c:pt idx="0">
                  <c:v>Dureza</c:v>
                </c:pt>
                <c:pt idx="1">
                  <c:v>Homogeneidad</c:v>
                </c:pt>
                <c:pt idx="2">
                  <c:v>Jugosidad</c:v>
                </c:pt>
                <c:pt idx="3">
                  <c:v>Pastosidad</c:v>
                </c:pt>
              </c:strCache>
            </c:strRef>
          </c:cat>
          <c:val>
            <c:numRef>
              <c:f>Hoja1!$B$3:$B$6</c:f>
              <c:numCache>
                <c:formatCode>General</c:formatCode>
                <c:ptCount val="4"/>
                <c:pt idx="0">
                  <c:v>7</c:v>
                </c:pt>
                <c:pt idx="1">
                  <c:v>1</c:v>
                </c:pt>
                <c:pt idx="2">
                  <c:v>4</c:v>
                </c:pt>
                <c:pt idx="3">
                  <c:v>6</c:v>
                </c:pt>
              </c:numCache>
            </c:numRef>
          </c:val>
          <c:extLst>
            <c:ext xmlns:c16="http://schemas.microsoft.com/office/drawing/2014/chart" uri="{C3380CC4-5D6E-409C-BE32-E72D297353CC}">
              <c16:uniqueId val="{00000000-6B2D-1C43-8955-BE542E5CD136}"/>
            </c:ext>
          </c:extLst>
        </c:ser>
        <c:ser>
          <c:idx val="1"/>
          <c:order val="1"/>
          <c:tx>
            <c:strRef>
              <c:f>Hoja1!$C$2</c:f>
              <c:strCache>
                <c:ptCount val="1"/>
                <c:pt idx="0">
                  <c:v>Patatas redondas</c:v>
                </c:pt>
              </c:strCache>
            </c:strRef>
          </c:tx>
          <c:spPr>
            <a:ln w="28575" cap="rnd">
              <a:solidFill>
                <a:schemeClr val="accent2"/>
              </a:solidFill>
              <a:round/>
            </a:ln>
            <a:effectLst/>
          </c:spPr>
          <c:marker>
            <c:symbol val="none"/>
          </c:marker>
          <c:cat>
            <c:strRef>
              <c:f>Hoja1!$A$3:$A$6</c:f>
              <c:strCache>
                <c:ptCount val="4"/>
                <c:pt idx="0">
                  <c:v>Dureza</c:v>
                </c:pt>
                <c:pt idx="1">
                  <c:v>Homogeneidad</c:v>
                </c:pt>
                <c:pt idx="2">
                  <c:v>Jugosidad</c:v>
                </c:pt>
                <c:pt idx="3">
                  <c:v>Pastosidad</c:v>
                </c:pt>
              </c:strCache>
            </c:strRef>
          </c:cat>
          <c:val>
            <c:numRef>
              <c:f>Hoja1!$C$3:$C$6</c:f>
              <c:numCache>
                <c:formatCode>General</c:formatCode>
                <c:ptCount val="4"/>
                <c:pt idx="0">
                  <c:v>2</c:v>
                </c:pt>
                <c:pt idx="1">
                  <c:v>9</c:v>
                </c:pt>
                <c:pt idx="2">
                  <c:v>7</c:v>
                </c:pt>
                <c:pt idx="3">
                  <c:v>3</c:v>
                </c:pt>
              </c:numCache>
            </c:numRef>
          </c:val>
          <c:extLst>
            <c:ext xmlns:c16="http://schemas.microsoft.com/office/drawing/2014/chart" uri="{C3380CC4-5D6E-409C-BE32-E72D297353CC}">
              <c16:uniqueId val="{00000001-6B2D-1C43-8955-BE542E5CD136}"/>
            </c:ext>
          </c:extLst>
        </c:ser>
        <c:dLbls>
          <c:showLegendKey val="0"/>
          <c:showVal val="0"/>
          <c:showCatName val="0"/>
          <c:showSerName val="0"/>
          <c:showPercent val="0"/>
          <c:showBubbleSize val="0"/>
        </c:dLbls>
        <c:axId val="420318112"/>
        <c:axId val="422754592"/>
      </c:radarChart>
      <c:catAx>
        <c:axId val="4203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422754592"/>
        <c:crosses val="autoZero"/>
        <c:auto val="1"/>
        <c:lblAlgn val="ctr"/>
        <c:lblOffset val="100"/>
        <c:noMultiLvlLbl val="0"/>
      </c:catAx>
      <c:valAx>
        <c:axId val="42275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420318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30C-6C41-8C9C-0AA52A3A3AFC}"/>
              </c:ext>
            </c:extLst>
          </c:dPt>
          <c:errBars>
            <c:errBarType val="both"/>
            <c:errValType val="cust"/>
            <c:noEndCap val="0"/>
            <c:plus>
              <c:numRef>
                <c:f>Hoja1!$B$29:$C$29</c:f>
                <c:numCache>
                  <c:formatCode>General</c:formatCode>
                  <c:ptCount val="2"/>
                  <c:pt idx="0">
                    <c:v>1.8027756377319946</c:v>
                  </c:pt>
                  <c:pt idx="1">
                    <c:v>3</c:v>
                  </c:pt>
                </c:numCache>
              </c:numRef>
            </c:plus>
            <c:minus>
              <c:numRef>
                <c:f>Hoja1!$B$29:$C$29</c:f>
                <c:numCache>
                  <c:formatCode>General</c:formatCode>
                  <c:ptCount val="2"/>
                  <c:pt idx="0">
                    <c:v>1.8027756377319946</c:v>
                  </c:pt>
                  <c:pt idx="1">
                    <c:v>3</c:v>
                  </c:pt>
                </c:numCache>
              </c:numRef>
            </c:minus>
            <c:spPr>
              <a:noFill/>
              <a:ln w="9525" cap="flat" cmpd="sng" algn="ctr">
                <a:solidFill>
                  <a:schemeClr val="tx1">
                    <a:lumMod val="65000"/>
                    <a:lumOff val="35000"/>
                  </a:schemeClr>
                </a:solidFill>
                <a:round/>
              </a:ln>
              <a:effectLst/>
            </c:spPr>
          </c:errBars>
          <c:cat>
            <c:strRef>
              <c:f>Hoja1!$B$23:$C$23</c:f>
              <c:strCache>
                <c:ptCount val="2"/>
                <c:pt idx="0">
                  <c:v>180ºC/20min</c:v>
                </c:pt>
                <c:pt idx="1">
                  <c:v>200ºC/20 min</c:v>
                </c:pt>
              </c:strCache>
            </c:strRef>
          </c:cat>
          <c:val>
            <c:numRef>
              <c:f>Hoja1!$B$28:$C$28</c:f>
              <c:numCache>
                <c:formatCode>General</c:formatCode>
                <c:ptCount val="2"/>
                <c:pt idx="0">
                  <c:v>99.5</c:v>
                </c:pt>
                <c:pt idx="1">
                  <c:v>49</c:v>
                </c:pt>
              </c:numCache>
            </c:numRef>
          </c:val>
          <c:extLst>
            <c:ext xmlns:c16="http://schemas.microsoft.com/office/drawing/2014/chart" uri="{C3380CC4-5D6E-409C-BE32-E72D297353CC}">
              <c16:uniqueId val="{00000002-E30C-6C41-8C9C-0AA52A3A3AFC}"/>
            </c:ext>
          </c:extLst>
        </c:ser>
        <c:dLbls>
          <c:showLegendKey val="0"/>
          <c:showVal val="0"/>
          <c:showCatName val="0"/>
          <c:showSerName val="0"/>
          <c:showPercent val="0"/>
          <c:showBubbleSize val="0"/>
        </c:dLbls>
        <c:gapWidth val="219"/>
        <c:overlap val="-27"/>
        <c:axId val="420205360"/>
        <c:axId val="419834624"/>
      </c:barChart>
      <c:catAx>
        <c:axId val="420205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19834624"/>
        <c:crosses val="autoZero"/>
        <c:auto val="1"/>
        <c:lblAlgn val="ctr"/>
        <c:lblOffset val="100"/>
        <c:noMultiLvlLbl val="0"/>
      </c:catAx>
      <c:valAx>
        <c:axId val="41983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s-ES_tradnl"/>
                  <a:t> acrilamida (ppm)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2020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474395"/>
            <a:ext cx="9179799" cy="5263774"/>
          </a:xfrm>
        </p:spPr>
        <p:txBody>
          <a:bodyPr anchor="b"/>
          <a:lstStyle>
            <a:lvl1pPr algn="ctr">
              <a:defRPr sz="708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49971" y="7941160"/>
            <a:ext cx="8099822" cy="3650342"/>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42857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347025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1" y="804966"/>
            <a:ext cx="2328699" cy="128129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484" y="804966"/>
            <a:ext cx="6851100" cy="128129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270329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261434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36859" y="3769342"/>
            <a:ext cx="9314796" cy="6289229"/>
          </a:xfrm>
        </p:spPr>
        <p:txBody>
          <a:bodyPr anchor="b"/>
          <a:lstStyle>
            <a:lvl1pPr>
              <a:defRPr sz="708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859" y="10118069"/>
            <a:ext cx="9314796" cy="3307357"/>
          </a:xfrm>
        </p:spPr>
        <p:txBody>
          <a:bodyPr/>
          <a:lstStyle>
            <a:lvl1pPr marL="0" indent="0">
              <a:buNone/>
              <a:defRPr sz="2835">
                <a:solidFill>
                  <a:schemeClr val="tx1"/>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77159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42484" y="4024827"/>
            <a:ext cx="4589899" cy="9593089"/>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467380" y="4024827"/>
            <a:ext cx="4589899" cy="9593089"/>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82989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43890" y="804969"/>
            <a:ext cx="9314796" cy="292237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892" y="3706342"/>
            <a:ext cx="4568805" cy="181642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743892" y="5522763"/>
            <a:ext cx="4568805" cy="8123152"/>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5467381" y="3706342"/>
            <a:ext cx="4591306" cy="181642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467381" y="5522763"/>
            <a:ext cx="4591306" cy="8123152"/>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30676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347795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404555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0" y="1007957"/>
            <a:ext cx="3483205" cy="3527848"/>
          </a:xfrm>
        </p:spPr>
        <p:txBody>
          <a:bodyPr anchor="b"/>
          <a:lstStyle>
            <a:lvl1pPr>
              <a:defRPr sz="378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1306" y="2176910"/>
            <a:ext cx="5467380" cy="10744538"/>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43890" y="4535805"/>
            <a:ext cx="3483205" cy="8403140"/>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278652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0" y="1007957"/>
            <a:ext cx="3483205" cy="3527848"/>
          </a:xfrm>
        </p:spPr>
        <p:txBody>
          <a:bodyPr anchor="b"/>
          <a:lstStyle>
            <a:lvl1pPr>
              <a:defRPr sz="378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91306" y="2176910"/>
            <a:ext cx="5467380" cy="10744538"/>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3890" y="4535805"/>
            <a:ext cx="3483205" cy="8403140"/>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146665A-0D3D-D448-8206-359E06227043}" type="datetimeFigureOut">
              <a:rPr lang="es-ES_tradnl" smtClean="0"/>
              <a:t>11/3/19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9642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804969"/>
            <a:ext cx="9314796" cy="292237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84" y="4024827"/>
            <a:ext cx="9314796" cy="9593089"/>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42484" y="14013401"/>
            <a:ext cx="2429947" cy="804965"/>
          </a:xfrm>
          <a:prstGeom prst="rect">
            <a:avLst/>
          </a:prstGeom>
        </p:spPr>
        <p:txBody>
          <a:bodyPr vert="horz" lIns="91440" tIns="45720" rIns="91440" bIns="45720" rtlCol="0" anchor="ctr"/>
          <a:lstStyle>
            <a:lvl1pPr algn="l">
              <a:defRPr sz="1417">
                <a:solidFill>
                  <a:schemeClr val="tx1">
                    <a:tint val="75000"/>
                  </a:schemeClr>
                </a:solidFill>
              </a:defRPr>
            </a:lvl1pPr>
          </a:lstStyle>
          <a:p>
            <a:fld id="{D146665A-0D3D-D448-8206-359E06227043}" type="datetimeFigureOut">
              <a:rPr lang="es-ES_tradnl" smtClean="0"/>
              <a:t>11/3/19</a:t>
            </a:fld>
            <a:endParaRPr lang="es-ES_tradnl"/>
          </a:p>
        </p:txBody>
      </p:sp>
      <p:sp>
        <p:nvSpPr>
          <p:cNvPr id="5" name="Footer Placeholder 4"/>
          <p:cNvSpPr>
            <a:spLocks noGrp="1"/>
          </p:cNvSpPr>
          <p:nvPr>
            <p:ph type="ftr" sz="quarter" idx="3"/>
          </p:nvPr>
        </p:nvSpPr>
        <p:spPr>
          <a:xfrm>
            <a:off x="3577422" y="14013401"/>
            <a:ext cx="3644920" cy="804965"/>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7627332" y="14013401"/>
            <a:ext cx="2429947" cy="804965"/>
          </a:xfrm>
          <a:prstGeom prst="rect">
            <a:avLst/>
          </a:prstGeom>
        </p:spPr>
        <p:txBody>
          <a:bodyPr vert="horz" lIns="91440" tIns="45720" rIns="91440" bIns="45720" rtlCol="0" anchor="ctr"/>
          <a:lstStyle>
            <a:lvl1pPr algn="r">
              <a:defRPr sz="1417">
                <a:solidFill>
                  <a:schemeClr val="tx1">
                    <a:tint val="75000"/>
                  </a:schemeClr>
                </a:solidFill>
              </a:defRPr>
            </a:lvl1pPr>
          </a:lstStyle>
          <a:p>
            <a:fld id="{519AC312-C368-5444-8E41-AEC9F5FE06BF}" type="slidenum">
              <a:rPr lang="es-ES_tradnl" smtClean="0"/>
              <a:t>‹Nº›</a:t>
            </a:fld>
            <a:endParaRPr lang="es-ES_tradnl"/>
          </a:p>
        </p:txBody>
      </p:sp>
    </p:spTree>
    <p:extLst>
      <p:ext uri="{BB962C8B-B14F-4D97-AF65-F5344CB8AC3E}">
        <p14:creationId xmlns:p14="http://schemas.microsoft.com/office/powerpoint/2010/main" val="1717724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tiff"/><Relationship Id="rId7"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7.png"/><Relationship Id="rId4" Type="http://schemas.openxmlformats.org/officeDocument/2006/relationships/image" Target="../media/image3.tiff"/><Relationship Id="rId9"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31 Rectángulo">
            <a:extLst>
              <a:ext uri="{FF2B5EF4-FFF2-40B4-BE49-F238E27FC236}">
                <a16:creationId xmlns:a16="http://schemas.microsoft.com/office/drawing/2014/main" id="{BF3A1615-02FF-8A43-9C35-8BC68C9F9B23}"/>
              </a:ext>
            </a:extLst>
          </p:cNvPr>
          <p:cNvSpPr/>
          <p:nvPr/>
        </p:nvSpPr>
        <p:spPr>
          <a:xfrm>
            <a:off x="0" y="0"/>
            <a:ext cx="10799763" cy="1378913"/>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pic>
        <p:nvPicPr>
          <p:cNvPr id="5" name="Picture 4" descr="Image result for logo universidad de zaragoza">
            <a:extLst>
              <a:ext uri="{FF2B5EF4-FFF2-40B4-BE49-F238E27FC236}">
                <a16:creationId xmlns:a16="http://schemas.microsoft.com/office/drawing/2014/main" id="{2F8DE076-6B45-2849-AE47-DB550EB20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61" y="984989"/>
            <a:ext cx="1428331" cy="39392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0DD8021-D9A6-7942-A16A-231DB22F726A}"/>
              </a:ext>
            </a:extLst>
          </p:cNvPr>
          <p:cNvSpPr txBox="1"/>
          <p:nvPr/>
        </p:nvSpPr>
        <p:spPr>
          <a:xfrm>
            <a:off x="1052531" y="181987"/>
            <a:ext cx="8798011" cy="1077218"/>
          </a:xfrm>
          <a:prstGeom prst="rect">
            <a:avLst/>
          </a:prstGeom>
          <a:noFill/>
        </p:spPr>
        <p:txBody>
          <a:bodyPr wrap="square" rtlCol="0">
            <a:spAutoFit/>
          </a:bodyPr>
          <a:lstStyle/>
          <a:p>
            <a:pPr algn="ctr"/>
            <a:r>
              <a:rPr lang="es-ES_tradnl" sz="3200" b="1" dirty="0">
                <a:latin typeface="Arial" panose="020B0604020202020204" pitchFamily="34" charset="0"/>
                <a:cs typeface="Arial" panose="020B0604020202020204" pitchFamily="34" charset="0"/>
              </a:rPr>
              <a:t>Optimización del proceso de elaboración de tortilla de patata</a:t>
            </a:r>
          </a:p>
        </p:txBody>
      </p:sp>
      <p:sp>
        <p:nvSpPr>
          <p:cNvPr id="7" name="TextBox 5">
            <a:extLst>
              <a:ext uri="{FF2B5EF4-FFF2-40B4-BE49-F238E27FC236}">
                <a16:creationId xmlns:a16="http://schemas.microsoft.com/office/drawing/2014/main" id="{4B679FE9-9CC9-954E-A799-0EE908657E79}"/>
              </a:ext>
            </a:extLst>
          </p:cNvPr>
          <p:cNvSpPr txBox="1"/>
          <p:nvPr/>
        </p:nvSpPr>
        <p:spPr>
          <a:xfrm>
            <a:off x="153333" y="1583933"/>
            <a:ext cx="4992130"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lgn="ctr"/>
            <a:r>
              <a:rPr lang="en-IE" sz="2800" b="1" dirty="0"/>
              <a:t>INTRODUCCIÓN</a:t>
            </a:r>
          </a:p>
        </p:txBody>
      </p:sp>
      <p:sp>
        <p:nvSpPr>
          <p:cNvPr id="8" name="TextBox 6">
            <a:extLst>
              <a:ext uri="{FF2B5EF4-FFF2-40B4-BE49-F238E27FC236}">
                <a16:creationId xmlns:a16="http://schemas.microsoft.com/office/drawing/2014/main" id="{F86FE48D-C706-F547-8011-F35AF1AE7CFE}"/>
              </a:ext>
            </a:extLst>
          </p:cNvPr>
          <p:cNvSpPr txBox="1"/>
          <p:nvPr/>
        </p:nvSpPr>
        <p:spPr>
          <a:xfrm>
            <a:off x="16945347" y="5431762"/>
            <a:ext cx="14977664" cy="1200329"/>
          </a:xfrm>
          <a:prstGeom prst="rect">
            <a:avLst/>
          </a:prstGeom>
          <a:noFill/>
        </p:spPr>
        <p:txBody>
          <a:bodyPr wrap="square" rtlCol="0">
            <a:spAutoFit/>
          </a:bodyPr>
          <a:lstStyle/>
          <a:p>
            <a:pPr algn="ctr"/>
            <a:r>
              <a:rPr lang="en-IE" sz="7200" b="1" u="sng" dirty="0">
                <a:solidFill>
                  <a:schemeClr val="lt1"/>
                </a:solidFill>
              </a:rPr>
              <a:t>OBJECTIVE</a:t>
            </a:r>
          </a:p>
        </p:txBody>
      </p:sp>
      <p:sp>
        <p:nvSpPr>
          <p:cNvPr id="10" name="TextBox 5">
            <a:extLst>
              <a:ext uri="{FF2B5EF4-FFF2-40B4-BE49-F238E27FC236}">
                <a16:creationId xmlns:a16="http://schemas.microsoft.com/office/drawing/2014/main" id="{29E8E7C7-2652-DB4E-B83F-4152089B41F1}"/>
              </a:ext>
            </a:extLst>
          </p:cNvPr>
          <p:cNvSpPr txBox="1"/>
          <p:nvPr/>
        </p:nvSpPr>
        <p:spPr>
          <a:xfrm>
            <a:off x="5597593" y="1583933"/>
            <a:ext cx="4992130"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lgn="ctr"/>
            <a:r>
              <a:rPr lang="en-IE" sz="2800" b="1" dirty="0"/>
              <a:t>OBJETIVO</a:t>
            </a:r>
          </a:p>
        </p:txBody>
      </p:sp>
      <p:grpSp>
        <p:nvGrpSpPr>
          <p:cNvPr id="16" name="Grupo 15">
            <a:extLst>
              <a:ext uri="{FF2B5EF4-FFF2-40B4-BE49-F238E27FC236}">
                <a16:creationId xmlns:a16="http://schemas.microsoft.com/office/drawing/2014/main" id="{EA165958-70A9-E444-AA9B-09C8D883DD87}"/>
              </a:ext>
            </a:extLst>
          </p:cNvPr>
          <p:cNvGrpSpPr/>
          <p:nvPr/>
        </p:nvGrpSpPr>
        <p:grpSpPr>
          <a:xfrm>
            <a:off x="24713" y="2188252"/>
            <a:ext cx="5271262" cy="2440589"/>
            <a:chOff x="24713" y="2230264"/>
            <a:chExt cx="5271262" cy="2440589"/>
          </a:xfrm>
        </p:grpSpPr>
        <p:sp>
          <p:nvSpPr>
            <p:cNvPr id="11" name="CuadroTexto 10">
              <a:extLst>
                <a:ext uri="{FF2B5EF4-FFF2-40B4-BE49-F238E27FC236}">
                  <a16:creationId xmlns:a16="http://schemas.microsoft.com/office/drawing/2014/main" id="{89431619-AA47-5244-AA8E-5A9C814F9B71}"/>
                </a:ext>
              </a:extLst>
            </p:cNvPr>
            <p:cNvSpPr txBox="1"/>
            <p:nvPr/>
          </p:nvSpPr>
          <p:spPr>
            <a:xfrm>
              <a:off x="79191" y="2373728"/>
              <a:ext cx="5216784" cy="2246769"/>
            </a:xfrm>
            <a:prstGeom prst="rect">
              <a:avLst/>
            </a:prstGeom>
            <a:noFill/>
          </p:spPr>
          <p:txBody>
            <a:bodyPr wrap="square" rtlCol="0">
              <a:spAutoFit/>
            </a:bodyPr>
            <a:lstStyle/>
            <a:p>
              <a:pPr algn="just"/>
              <a:r>
                <a:rPr lang="es-ES_tradnl" sz="2000" dirty="0">
                  <a:latin typeface="Arial" panose="020B0604020202020204" pitchFamily="34" charset="0"/>
                  <a:cs typeface="Arial" panose="020B0604020202020204" pitchFamily="34" charset="0"/>
                </a:rPr>
                <a:t>La tortilla de patata es una comida tradicional española expandida por todo el mundo. Aunque su elaboración parece sencilla no siempre se obtienen buenos resultados ya que hay que tener en cuenta diversos factores (tamaño de corte, grado de cocción del huevo, etc.)</a:t>
              </a:r>
            </a:p>
          </p:txBody>
        </p:sp>
        <p:sp>
          <p:nvSpPr>
            <p:cNvPr id="12" name="Rectángulo 11">
              <a:extLst>
                <a:ext uri="{FF2B5EF4-FFF2-40B4-BE49-F238E27FC236}">
                  <a16:creationId xmlns:a16="http://schemas.microsoft.com/office/drawing/2014/main" id="{C0C8C656-44EA-874A-B127-139443E360F7}"/>
                </a:ext>
              </a:extLst>
            </p:cNvPr>
            <p:cNvSpPr/>
            <p:nvPr/>
          </p:nvSpPr>
          <p:spPr>
            <a:xfrm>
              <a:off x="24713" y="2230264"/>
              <a:ext cx="5219606" cy="244058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7" name="Grupo 16">
            <a:extLst>
              <a:ext uri="{FF2B5EF4-FFF2-40B4-BE49-F238E27FC236}">
                <a16:creationId xmlns:a16="http://schemas.microsoft.com/office/drawing/2014/main" id="{C3018A44-E0B4-ED48-89FF-51E8520F34F9}"/>
              </a:ext>
            </a:extLst>
          </p:cNvPr>
          <p:cNvGrpSpPr/>
          <p:nvPr/>
        </p:nvGrpSpPr>
        <p:grpSpPr>
          <a:xfrm>
            <a:off x="5399881" y="2188253"/>
            <a:ext cx="5582386" cy="2440588"/>
            <a:chOff x="5399881" y="2230265"/>
            <a:chExt cx="5582386" cy="2440588"/>
          </a:xfrm>
        </p:grpSpPr>
        <p:sp>
          <p:nvSpPr>
            <p:cNvPr id="13" name="Rectángulo 12">
              <a:extLst>
                <a:ext uri="{FF2B5EF4-FFF2-40B4-BE49-F238E27FC236}">
                  <a16:creationId xmlns:a16="http://schemas.microsoft.com/office/drawing/2014/main" id="{529577C3-8EF2-5448-946B-53243F91A088}"/>
                </a:ext>
              </a:extLst>
            </p:cNvPr>
            <p:cNvSpPr/>
            <p:nvPr/>
          </p:nvSpPr>
          <p:spPr>
            <a:xfrm>
              <a:off x="5399881" y="2230265"/>
              <a:ext cx="5277311" cy="244058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14" name="CuadroTexto 13">
              <a:extLst>
                <a:ext uri="{FF2B5EF4-FFF2-40B4-BE49-F238E27FC236}">
                  <a16:creationId xmlns:a16="http://schemas.microsoft.com/office/drawing/2014/main" id="{CC92E0E1-558B-1C47-B152-4C22B7FC669C}"/>
                </a:ext>
              </a:extLst>
            </p:cNvPr>
            <p:cNvSpPr txBox="1"/>
            <p:nvPr/>
          </p:nvSpPr>
          <p:spPr>
            <a:xfrm>
              <a:off x="5451537" y="2398576"/>
              <a:ext cx="5530730" cy="1938992"/>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Optimizar la elaboración de la tortilla de patata:</a:t>
              </a:r>
            </a:p>
            <a:p>
              <a:pPr marL="342900" indent="-342900">
                <a:buFontTx/>
                <a:buChar char="-"/>
              </a:pPr>
              <a:r>
                <a:rPr lang="es-ES_tradnl" sz="2000" dirty="0">
                  <a:latin typeface="Arial" panose="020B0604020202020204" pitchFamily="34" charset="0"/>
                  <a:cs typeface="Arial" panose="020B0604020202020204" pitchFamily="34" charset="0"/>
                </a:rPr>
                <a:t>Evaluar la influencia del tamaño de corte.</a:t>
              </a:r>
            </a:p>
            <a:p>
              <a:pPr marL="342900" indent="-342900">
                <a:buFontTx/>
                <a:buChar char="-"/>
              </a:pPr>
              <a:r>
                <a:rPr lang="es-ES_tradnl" sz="2000" dirty="0">
                  <a:latin typeface="Arial" panose="020B0604020202020204" pitchFamily="34" charset="0"/>
                  <a:cs typeface="Arial" panose="020B0604020202020204" pitchFamily="34" charset="0"/>
                </a:rPr>
                <a:t>Optimizar el grado de fritura de patatas.</a:t>
              </a:r>
            </a:p>
            <a:p>
              <a:pPr marL="342900" indent="-342900">
                <a:buFontTx/>
                <a:buChar char="-"/>
              </a:pPr>
              <a:r>
                <a:rPr lang="es-ES_tradnl" sz="2000" dirty="0">
                  <a:latin typeface="Arial" panose="020B0604020202020204" pitchFamily="34" charset="0"/>
                  <a:cs typeface="Arial" panose="020B0604020202020204" pitchFamily="34" charset="0"/>
                </a:rPr>
                <a:t>Evaluar la Influencia de la adición de cebolla en la textura.</a:t>
              </a:r>
            </a:p>
          </p:txBody>
        </p:sp>
      </p:grpSp>
      <p:sp>
        <p:nvSpPr>
          <p:cNvPr id="15" name="TextBox 5">
            <a:extLst>
              <a:ext uri="{FF2B5EF4-FFF2-40B4-BE49-F238E27FC236}">
                <a16:creationId xmlns:a16="http://schemas.microsoft.com/office/drawing/2014/main" id="{BEDA59E4-7AAC-E24B-A164-F7BA7556CA5A}"/>
              </a:ext>
            </a:extLst>
          </p:cNvPr>
          <p:cNvSpPr txBox="1"/>
          <p:nvPr/>
        </p:nvSpPr>
        <p:spPr>
          <a:xfrm>
            <a:off x="-30124" y="4716351"/>
            <a:ext cx="10799763"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lgn="ctr"/>
            <a:r>
              <a:rPr lang="en-IE" sz="2800" b="1" dirty="0"/>
              <a:t>MATERIAL Y MÉTODOS</a:t>
            </a:r>
          </a:p>
        </p:txBody>
      </p:sp>
      <p:grpSp>
        <p:nvGrpSpPr>
          <p:cNvPr id="45" name="Grupo 44">
            <a:extLst>
              <a:ext uri="{FF2B5EF4-FFF2-40B4-BE49-F238E27FC236}">
                <a16:creationId xmlns:a16="http://schemas.microsoft.com/office/drawing/2014/main" id="{0F538862-D76C-4C4D-980D-7585193746C1}"/>
              </a:ext>
            </a:extLst>
          </p:cNvPr>
          <p:cNvGrpSpPr/>
          <p:nvPr/>
        </p:nvGrpSpPr>
        <p:grpSpPr>
          <a:xfrm>
            <a:off x="53206" y="5327081"/>
            <a:ext cx="3482307" cy="3821859"/>
            <a:chOff x="76650" y="5668129"/>
            <a:chExt cx="3482307" cy="3821859"/>
          </a:xfrm>
        </p:grpSpPr>
        <p:sp>
          <p:nvSpPr>
            <p:cNvPr id="18" name="Rectángulo 17">
              <a:extLst>
                <a:ext uri="{FF2B5EF4-FFF2-40B4-BE49-F238E27FC236}">
                  <a16:creationId xmlns:a16="http://schemas.microsoft.com/office/drawing/2014/main" id="{FC100ADB-C81E-5945-82C4-5F475ED255A7}"/>
                </a:ext>
              </a:extLst>
            </p:cNvPr>
            <p:cNvSpPr/>
            <p:nvPr/>
          </p:nvSpPr>
          <p:spPr>
            <a:xfrm>
              <a:off x="76650" y="5668129"/>
              <a:ext cx="3432669" cy="382185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CuadroTexto 18">
              <a:extLst>
                <a:ext uri="{FF2B5EF4-FFF2-40B4-BE49-F238E27FC236}">
                  <a16:creationId xmlns:a16="http://schemas.microsoft.com/office/drawing/2014/main" id="{51A2FBBD-7F6F-0E42-9A80-0DD33D9CFDA8}"/>
                </a:ext>
              </a:extLst>
            </p:cNvPr>
            <p:cNvSpPr txBox="1"/>
            <p:nvPr/>
          </p:nvSpPr>
          <p:spPr>
            <a:xfrm>
              <a:off x="153333" y="5764524"/>
              <a:ext cx="3355986" cy="707886"/>
            </a:xfrm>
            <a:prstGeom prst="rect">
              <a:avLst/>
            </a:prstGeom>
            <a:noFill/>
          </p:spPr>
          <p:txBody>
            <a:bodyPr wrap="square" rtlCol="0">
              <a:spAutoFit/>
            </a:bodyPr>
            <a:lstStyle/>
            <a:p>
              <a:pPr algn="ctr"/>
              <a:r>
                <a:rPr lang="es-ES_tradnl" sz="2000" b="1" dirty="0">
                  <a:latin typeface="Arial" panose="020B0604020202020204" pitchFamily="34" charset="0"/>
                  <a:cs typeface="Arial" panose="020B0604020202020204" pitchFamily="34" charset="0"/>
                </a:rPr>
                <a:t>Evaluación del tamaño de corte</a:t>
              </a:r>
            </a:p>
          </p:txBody>
        </p:sp>
        <p:pic>
          <p:nvPicPr>
            <p:cNvPr id="2" name="Imagen 1">
              <a:extLst>
                <a:ext uri="{FF2B5EF4-FFF2-40B4-BE49-F238E27FC236}">
                  <a16:creationId xmlns:a16="http://schemas.microsoft.com/office/drawing/2014/main" id="{900D8ABC-D1F0-894C-8642-641E0F9E4B2F}"/>
                </a:ext>
              </a:extLst>
            </p:cNvPr>
            <p:cNvPicPr>
              <a:picLocks noChangeAspect="1"/>
            </p:cNvPicPr>
            <p:nvPr/>
          </p:nvPicPr>
          <p:blipFill rotWithShape="1">
            <a:blip r:embed="rId3"/>
            <a:srcRect l="7294" t="13417" r="7136"/>
            <a:stretch/>
          </p:blipFill>
          <p:spPr>
            <a:xfrm>
              <a:off x="176777" y="6640260"/>
              <a:ext cx="1766322" cy="1328906"/>
            </a:xfrm>
            <a:prstGeom prst="rect">
              <a:avLst/>
            </a:prstGeom>
          </p:spPr>
        </p:pic>
        <p:pic>
          <p:nvPicPr>
            <p:cNvPr id="3" name="Imagen 2">
              <a:extLst>
                <a:ext uri="{FF2B5EF4-FFF2-40B4-BE49-F238E27FC236}">
                  <a16:creationId xmlns:a16="http://schemas.microsoft.com/office/drawing/2014/main" id="{CDEC206F-E484-7842-829C-487E00DA9D90}"/>
                </a:ext>
              </a:extLst>
            </p:cNvPr>
            <p:cNvPicPr>
              <a:picLocks noChangeAspect="1"/>
            </p:cNvPicPr>
            <p:nvPr/>
          </p:nvPicPr>
          <p:blipFill rotWithShape="1">
            <a:blip r:embed="rId4"/>
            <a:srcRect l="30435" t="17084" b="4774"/>
            <a:stretch/>
          </p:blipFill>
          <p:spPr>
            <a:xfrm>
              <a:off x="440580" y="8115091"/>
              <a:ext cx="1343056" cy="1291396"/>
            </a:xfrm>
            <a:prstGeom prst="rect">
              <a:avLst/>
            </a:prstGeom>
          </p:spPr>
        </p:pic>
        <p:sp>
          <p:nvSpPr>
            <p:cNvPr id="26" name="CuadroTexto 25">
              <a:extLst>
                <a:ext uri="{FF2B5EF4-FFF2-40B4-BE49-F238E27FC236}">
                  <a16:creationId xmlns:a16="http://schemas.microsoft.com/office/drawing/2014/main" id="{830E8E3B-41F0-B644-89D1-DE5D8A0E5BBB}"/>
                </a:ext>
              </a:extLst>
            </p:cNvPr>
            <p:cNvSpPr txBox="1"/>
            <p:nvPr/>
          </p:nvSpPr>
          <p:spPr>
            <a:xfrm>
              <a:off x="1733998" y="6674207"/>
              <a:ext cx="1775321" cy="1015663"/>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Forma alargada de 20x4 mm</a:t>
              </a:r>
            </a:p>
          </p:txBody>
        </p:sp>
        <p:sp>
          <p:nvSpPr>
            <p:cNvPr id="27" name="CuadroTexto 26">
              <a:extLst>
                <a:ext uri="{FF2B5EF4-FFF2-40B4-BE49-F238E27FC236}">
                  <a16:creationId xmlns:a16="http://schemas.microsoft.com/office/drawing/2014/main" id="{277FC879-3FC5-6346-8C1B-C740D1445B5F}"/>
                </a:ext>
              </a:extLst>
            </p:cNvPr>
            <p:cNvSpPr txBox="1"/>
            <p:nvPr/>
          </p:nvSpPr>
          <p:spPr>
            <a:xfrm>
              <a:off x="1783636" y="8252957"/>
              <a:ext cx="1775321" cy="1015663"/>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Forma ovalada 𝜽=40mm</a:t>
              </a:r>
            </a:p>
          </p:txBody>
        </p:sp>
      </p:grpSp>
      <p:grpSp>
        <p:nvGrpSpPr>
          <p:cNvPr id="47" name="Grupo 46">
            <a:extLst>
              <a:ext uri="{FF2B5EF4-FFF2-40B4-BE49-F238E27FC236}">
                <a16:creationId xmlns:a16="http://schemas.microsoft.com/office/drawing/2014/main" id="{0E77E639-B258-5244-8E45-10F95A12AE91}"/>
              </a:ext>
            </a:extLst>
          </p:cNvPr>
          <p:cNvGrpSpPr/>
          <p:nvPr/>
        </p:nvGrpSpPr>
        <p:grpSpPr>
          <a:xfrm>
            <a:off x="7089590" y="5355919"/>
            <a:ext cx="3587602" cy="3821859"/>
            <a:chOff x="7212161" y="5694501"/>
            <a:chExt cx="3587602" cy="3821859"/>
          </a:xfrm>
        </p:grpSpPr>
        <p:sp>
          <p:nvSpPr>
            <p:cNvPr id="23" name="Rectángulo 22">
              <a:extLst>
                <a:ext uri="{FF2B5EF4-FFF2-40B4-BE49-F238E27FC236}">
                  <a16:creationId xmlns:a16="http://schemas.microsoft.com/office/drawing/2014/main" id="{3FBD91D4-5717-6942-A057-F3CD35B5E507}"/>
                </a:ext>
              </a:extLst>
            </p:cNvPr>
            <p:cNvSpPr/>
            <p:nvPr/>
          </p:nvSpPr>
          <p:spPr>
            <a:xfrm>
              <a:off x="7290444" y="5694501"/>
              <a:ext cx="3509319" cy="382185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a:extLst>
                <a:ext uri="{FF2B5EF4-FFF2-40B4-BE49-F238E27FC236}">
                  <a16:creationId xmlns:a16="http://schemas.microsoft.com/office/drawing/2014/main" id="{7FFE86B9-B5C4-064B-B2CF-77E8BEDED121}"/>
                </a:ext>
              </a:extLst>
            </p:cNvPr>
            <p:cNvSpPr txBox="1"/>
            <p:nvPr/>
          </p:nvSpPr>
          <p:spPr>
            <a:xfrm>
              <a:off x="7347864" y="5814428"/>
              <a:ext cx="3355986" cy="707886"/>
            </a:xfrm>
            <a:prstGeom prst="rect">
              <a:avLst/>
            </a:prstGeom>
            <a:noFill/>
          </p:spPr>
          <p:txBody>
            <a:bodyPr wrap="square" rtlCol="0">
              <a:spAutoFit/>
            </a:bodyPr>
            <a:lstStyle/>
            <a:p>
              <a:pPr algn="ctr"/>
              <a:r>
                <a:rPr lang="es-ES_tradnl" sz="2000" b="1" dirty="0">
                  <a:latin typeface="Arial" panose="020B0604020202020204" pitchFamily="34" charset="0"/>
                  <a:cs typeface="Arial" panose="020B0604020202020204" pitchFamily="34" charset="0"/>
                </a:rPr>
                <a:t>Evaluación de la influencia de la cebolla </a:t>
              </a:r>
            </a:p>
          </p:txBody>
        </p:sp>
        <p:pic>
          <p:nvPicPr>
            <p:cNvPr id="20" name="Imagen 19">
              <a:extLst>
                <a:ext uri="{FF2B5EF4-FFF2-40B4-BE49-F238E27FC236}">
                  <a16:creationId xmlns:a16="http://schemas.microsoft.com/office/drawing/2014/main" id="{6C8A9D8B-0252-334B-9F5D-7DE88FE2B14E}"/>
                </a:ext>
              </a:extLst>
            </p:cNvPr>
            <p:cNvPicPr>
              <a:picLocks noChangeAspect="1"/>
            </p:cNvPicPr>
            <p:nvPr/>
          </p:nvPicPr>
          <p:blipFill rotWithShape="1">
            <a:blip r:embed="rId5"/>
            <a:srcRect l="15103" r="4959" b="3963"/>
            <a:stretch/>
          </p:blipFill>
          <p:spPr>
            <a:xfrm>
              <a:off x="7716700" y="6931502"/>
              <a:ext cx="942837" cy="808850"/>
            </a:xfrm>
            <a:prstGeom prst="rect">
              <a:avLst/>
            </a:prstGeom>
          </p:spPr>
        </p:pic>
        <p:sp>
          <p:nvSpPr>
            <p:cNvPr id="30" name="CuadroTexto 29">
              <a:extLst>
                <a:ext uri="{FF2B5EF4-FFF2-40B4-BE49-F238E27FC236}">
                  <a16:creationId xmlns:a16="http://schemas.microsoft.com/office/drawing/2014/main" id="{0668FCA3-D6B9-C64D-BB5A-9EEBA1006085}"/>
                </a:ext>
              </a:extLst>
            </p:cNvPr>
            <p:cNvSpPr txBox="1"/>
            <p:nvPr/>
          </p:nvSpPr>
          <p:spPr>
            <a:xfrm>
              <a:off x="7212161" y="6570403"/>
              <a:ext cx="1775321" cy="400110"/>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Sin cebolla</a:t>
              </a:r>
            </a:p>
          </p:txBody>
        </p:sp>
        <p:sp>
          <p:nvSpPr>
            <p:cNvPr id="31" name="CuadroTexto 30">
              <a:extLst>
                <a:ext uri="{FF2B5EF4-FFF2-40B4-BE49-F238E27FC236}">
                  <a16:creationId xmlns:a16="http://schemas.microsoft.com/office/drawing/2014/main" id="{DE5EE58E-E1C8-FB47-BB7E-93D6C47684C5}"/>
                </a:ext>
              </a:extLst>
            </p:cNvPr>
            <p:cNvSpPr txBox="1"/>
            <p:nvPr/>
          </p:nvSpPr>
          <p:spPr>
            <a:xfrm>
              <a:off x="8814402" y="6570403"/>
              <a:ext cx="1775321" cy="400110"/>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Con cebolla</a:t>
              </a:r>
            </a:p>
          </p:txBody>
        </p:sp>
        <p:pic>
          <p:nvPicPr>
            <p:cNvPr id="32" name="Imagen 31">
              <a:extLst>
                <a:ext uri="{FF2B5EF4-FFF2-40B4-BE49-F238E27FC236}">
                  <a16:creationId xmlns:a16="http://schemas.microsoft.com/office/drawing/2014/main" id="{FC1EC704-BF90-FD4B-B371-BA7E8F7D2084}"/>
                </a:ext>
              </a:extLst>
            </p:cNvPr>
            <p:cNvPicPr>
              <a:picLocks noChangeAspect="1"/>
            </p:cNvPicPr>
            <p:nvPr/>
          </p:nvPicPr>
          <p:blipFill rotWithShape="1">
            <a:blip r:embed="rId5"/>
            <a:srcRect l="15103" r="4959" b="3963"/>
            <a:stretch/>
          </p:blipFill>
          <p:spPr>
            <a:xfrm>
              <a:off x="9230643" y="6931502"/>
              <a:ext cx="942837" cy="808850"/>
            </a:xfrm>
            <a:prstGeom prst="rect">
              <a:avLst/>
            </a:prstGeom>
          </p:spPr>
        </p:pic>
        <p:pic>
          <p:nvPicPr>
            <p:cNvPr id="35" name="Imagen 34">
              <a:extLst>
                <a:ext uri="{FF2B5EF4-FFF2-40B4-BE49-F238E27FC236}">
                  <a16:creationId xmlns:a16="http://schemas.microsoft.com/office/drawing/2014/main" id="{CBF03A9A-E71E-D845-BEDF-6F1EC313CA9E}"/>
                </a:ext>
              </a:extLst>
            </p:cNvPr>
            <p:cNvPicPr>
              <a:picLocks noChangeAspect="1"/>
            </p:cNvPicPr>
            <p:nvPr/>
          </p:nvPicPr>
          <p:blipFill rotWithShape="1">
            <a:blip r:embed="rId6"/>
            <a:srcRect l="1" r="52528" b="20185"/>
            <a:stretch/>
          </p:blipFill>
          <p:spPr>
            <a:xfrm>
              <a:off x="8109770" y="7935356"/>
              <a:ext cx="627200" cy="1522024"/>
            </a:xfrm>
            <a:prstGeom prst="rect">
              <a:avLst/>
            </a:prstGeom>
          </p:spPr>
        </p:pic>
        <p:sp>
          <p:nvSpPr>
            <p:cNvPr id="36" name="CuadroTexto 35">
              <a:extLst>
                <a:ext uri="{FF2B5EF4-FFF2-40B4-BE49-F238E27FC236}">
                  <a16:creationId xmlns:a16="http://schemas.microsoft.com/office/drawing/2014/main" id="{7C61519F-AA35-EB41-AFDA-9ECA6D4B09EB}"/>
                </a:ext>
              </a:extLst>
            </p:cNvPr>
            <p:cNvSpPr txBox="1"/>
            <p:nvPr/>
          </p:nvSpPr>
          <p:spPr>
            <a:xfrm>
              <a:off x="8668635" y="8654238"/>
              <a:ext cx="1775321" cy="400110"/>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Test TPA</a:t>
              </a:r>
            </a:p>
          </p:txBody>
        </p:sp>
        <p:sp>
          <p:nvSpPr>
            <p:cNvPr id="37" name="Cerrar llave 36">
              <a:extLst>
                <a:ext uri="{FF2B5EF4-FFF2-40B4-BE49-F238E27FC236}">
                  <a16:creationId xmlns:a16="http://schemas.microsoft.com/office/drawing/2014/main" id="{E2486F99-7CCC-9B4F-881F-96C79C89176B}"/>
                </a:ext>
              </a:extLst>
            </p:cNvPr>
            <p:cNvSpPr/>
            <p:nvPr/>
          </p:nvSpPr>
          <p:spPr>
            <a:xfrm rot="5400000">
              <a:off x="8801930" y="6527464"/>
              <a:ext cx="209618" cy="2624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sp>
        <p:nvSpPr>
          <p:cNvPr id="38" name="TextBox 5">
            <a:extLst>
              <a:ext uri="{FF2B5EF4-FFF2-40B4-BE49-F238E27FC236}">
                <a16:creationId xmlns:a16="http://schemas.microsoft.com/office/drawing/2014/main" id="{FCB56A05-5165-D241-9F8E-295CF41B06E4}"/>
              </a:ext>
            </a:extLst>
          </p:cNvPr>
          <p:cNvSpPr txBox="1"/>
          <p:nvPr/>
        </p:nvSpPr>
        <p:spPr>
          <a:xfrm>
            <a:off x="-30124" y="9259744"/>
            <a:ext cx="10799763"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lgn="ctr"/>
            <a:r>
              <a:rPr lang="en-IE" sz="2800" b="1" dirty="0"/>
              <a:t>RESULTADOS Y CONCLUSIÓN</a:t>
            </a:r>
          </a:p>
        </p:txBody>
      </p:sp>
      <p:sp>
        <p:nvSpPr>
          <p:cNvPr id="39" name="Rectángulo 38">
            <a:extLst>
              <a:ext uri="{FF2B5EF4-FFF2-40B4-BE49-F238E27FC236}">
                <a16:creationId xmlns:a16="http://schemas.microsoft.com/office/drawing/2014/main" id="{88DE2F22-EB07-4245-8D45-C65A9941002D}"/>
              </a:ext>
            </a:extLst>
          </p:cNvPr>
          <p:cNvSpPr/>
          <p:nvPr/>
        </p:nvSpPr>
        <p:spPr>
          <a:xfrm>
            <a:off x="35666" y="9874814"/>
            <a:ext cx="10668184" cy="524453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CuadroTexto 39">
            <a:extLst>
              <a:ext uri="{FF2B5EF4-FFF2-40B4-BE49-F238E27FC236}">
                <a16:creationId xmlns:a16="http://schemas.microsoft.com/office/drawing/2014/main" id="{C1E5A3DA-C556-2847-B1C9-731786827EA4}"/>
              </a:ext>
            </a:extLst>
          </p:cNvPr>
          <p:cNvSpPr txBox="1"/>
          <p:nvPr/>
        </p:nvSpPr>
        <p:spPr>
          <a:xfrm>
            <a:off x="195686" y="9976635"/>
            <a:ext cx="3450209" cy="5016758"/>
          </a:xfrm>
          <a:prstGeom prst="rect">
            <a:avLst/>
          </a:prstGeom>
          <a:noFill/>
        </p:spPr>
        <p:txBody>
          <a:bodyPr wrap="square" rtlCol="0">
            <a:spAutoFit/>
          </a:bodyPr>
          <a:lstStyle/>
          <a:p>
            <a:pPr algn="just"/>
            <a:r>
              <a:rPr lang="es-ES_tradnl" sz="2000" dirty="0">
                <a:latin typeface="Arial" panose="020B0604020202020204" pitchFamily="34" charset="0"/>
                <a:cs typeface="Arial" panose="020B0604020202020204" pitchFamily="34" charset="0"/>
              </a:rPr>
              <a:t>En primer lugar, se estudió la influencia del tamaño de corte de las patatas en la consistencia y homogeneidad de la masa de tortilla. En la Figura 1, se muestra el diagrama de araña resultante de la cata. El 80% de los participantes eligieron la tortilla elaborada con patatas ovaladas.</a:t>
            </a:r>
          </a:p>
          <a:p>
            <a:pPr algn="just"/>
            <a:r>
              <a:rPr lang="es-ES_tradnl" sz="2000" dirty="0">
                <a:latin typeface="Arial" panose="020B0604020202020204" pitchFamily="34" charset="0"/>
                <a:cs typeface="Arial" panose="020B0604020202020204" pitchFamily="34" charset="0"/>
              </a:rPr>
              <a:t>Por otro lado, en el tratamiento a 200ºC/20min la concentración de acrilamida fue un 40% superior (Figura 2).</a:t>
            </a:r>
          </a:p>
        </p:txBody>
      </p:sp>
      <p:graphicFrame>
        <p:nvGraphicFramePr>
          <p:cNvPr id="41" name="Gráfico 40">
            <a:extLst>
              <a:ext uri="{FF2B5EF4-FFF2-40B4-BE49-F238E27FC236}">
                <a16:creationId xmlns:a16="http://schemas.microsoft.com/office/drawing/2014/main" id="{269A975F-BB10-F745-8759-A501E8DACE0F}"/>
              </a:ext>
            </a:extLst>
          </p:cNvPr>
          <p:cNvGraphicFramePr>
            <a:graphicFrameLocks/>
          </p:cNvGraphicFramePr>
          <p:nvPr>
            <p:extLst>
              <p:ext uri="{D42A27DB-BD31-4B8C-83A1-F6EECF244321}">
                <p14:modId xmlns:p14="http://schemas.microsoft.com/office/powerpoint/2010/main" val="3287343087"/>
              </p:ext>
            </p:extLst>
          </p:nvPr>
        </p:nvGraphicFramePr>
        <p:xfrm>
          <a:off x="3893023" y="9905735"/>
          <a:ext cx="2891620" cy="2369653"/>
        </p:xfrm>
        <a:graphic>
          <a:graphicData uri="http://schemas.openxmlformats.org/drawingml/2006/chart">
            <c:chart xmlns:c="http://schemas.openxmlformats.org/drawingml/2006/chart" xmlns:r="http://schemas.openxmlformats.org/officeDocument/2006/relationships" r:id="rId7"/>
          </a:graphicData>
        </a:graphic>
      </p:graphicFrame>
      <p:sp>
        <p:nvSpPr>
          <p:cNvPr id="42" name="CuadroTexto 41">
            <a:extLst>
              <a:ext uri="{FF2B5EF4-FFF2-40B4-BE49-F238E27FC236}">
                <a16:creationId xmlns:a16="http://schemas.microsoft.com/office/drawing/2014/main" id="{07B13A74-D27C-EC47-84CF-7B63CD131FF3}"/>
              </a:ext>
            </a:extLst>
          </p:cNvPr>
          <p:cNvSpPr txBox="1"/>
          <p:nvPr/>
        </p:nvSpPr>
        <p:spPr>
          <a:xfrm>
            <a:off x="4359769" y="12155482"/>
            <a:ext cx="3111939" cy="276999"/>
          </a:xfrm>
          <a:prstGeom prst="rect">
            <a:avLst/>
          </a:prstGeom>
          <a:noFill/>
        </p:spPr>
        <p:txBody>
          <a:bodyPr wrap="square" rtlCol="0">
            <a:spAutoFit/>
          </a:bodyPr>
          <a:lstStyle/>
          <a:p>
            <a:pPr algn="just"/>
            <a:r>
              <a:rPr lang="es-ES_tradnl" sz="1200" dirty="0">
                <a:latin typeface="Arial" panose="020B0604020202020204" pitchFamily="34" charset="0"/>
                <a:cs typeface="Arial" panose="020B0604020202020204" pitchFamily="34" charset="0"/>
              </a:rPr>
              <a:t>Figura 1. Diagrama de araña</a:t>
            </a:r>
          </a:p>
        </p:txBody>
      </p:sp>
      <p:grpSp>
        <p:nvGrpSpPr>
          <p:cNvPr id="46" name="Grupo 45">
            <a:extLst>
              <a:ext uri="{FF2B5EF4-FFF2-40B4-BE49-F238E27FC236}">
                <a16:creationId xmlns:a16="http://schemas.microsoft.com/office/drawing/2014/main" id="{321C9929-1658-AB4A-A162-901FC15262E1}"/>
              </a:ext>
            </a:extLst>
          </p:cNvPr>
          <p:cNvGrpSpPr/>
          <p:nvPr/>
        </p:nvGrpSpPr>
        <p:grpSpPr>
          <a:xfrm>
            <a:off x="3547977" y="5343450"/>
            <a:ext cx="3509319" cy="3821859"/>
            <a:chOff x="3662652" y="5670089"/>
            <a:chExt cx="3509319" cy="3821859"/>
          </a:xfrm>
        </p:grpSpPr>
        <p:sp>
          <p:nvSpPr>
            <p:cNvPr id="22" name="Rectángulo 21">
              <a:extLst>
                <a:ext uri="{FF2B5EF4-FFF2-40B4-BE49-F238E27FC236}">
                  <a16:creationId xmlns:a16="http://schemas.microsoft.com/office/drawing/2014/main" id="{44C74A08-86B3-3A42-A9F3-36BEFF92C0A5}"/>
                </a:ext>
              </a:extLst>
            </p:cNvPr>
            <p:cNvSpPr/>
            <p:nvPr/>
          </p:nvSpPr>
          <p:spPr>
            <a:xfrm>
              <a:off x="3662652" y="5670089"/>
              <a:ext cx="3509319" cy="382185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CuadroTexto 23">
              <a:extLst>
                <a:ext uri="{FF2B5EF4-FFF2-40B4-BE49-F238E27FC236}">
                  <a16:creationId xmlns:a16="http://schemas.microsoft.com/office/drawing/2014/main" id="{3DA9C519-2825-C24A-BD60-F2C81D8C8966}"/>
                </a:ext>
              </a:extLst>
            </p:cNvPr>
            <p:cNvSpPr txBox="1"/>
            <p:nvPr/>
          </p:nvSpPr>
          <p:spPr>
            <a:xfrm>
              <a:off x="3694946" y="5764524"/>
              <a:ext cx="3355986" cy="707886"/>
            </a:xfrm>
            <a:prstGeom prst="rect">
              <a:avLst/>
            </a:prstGeom>
            <a:noFill/>
          </p:spPr>
          <p:txBody>
            <a:bodyPr wrap="square" rtlCol="0">
              <a:spAutoFit/>
            </a:bodyPr>
            <a:lstStyle/>
            <a:p>
              <a:pPr algn="ctr"/>
              <a:r>
                <a:rPr lang="es-ES_tradnl" sz="2000" b="1" dirty="0">
                  <a:latin typeface="Arial" panose="020B0604020202020204" pitchFamily="34" charset="0"/>
                  <a:cs typeface="Arial" panose="020B0604020202020204" pitchFamily="34" charset="0"/>
                </a:rPr>
                <a:t>Optimización del grado de  fritura</a:t>
              </a:r>
            </a:p>
          </p:txBody>
        </p:sp>
        <p:sp>
          <p:nvSpPr>
            <p:cNvPr id="28" name="CuadroTexto 27">
              <a:extLst>
                <a:ext uri="{FF2B5EF4-FFF2-40B4-BE49-F238E27FC236}">
                  <a16:creationId xmlns:a16="http://schemas.microsoft.com/office/drawing/2014/main" id="{327EDCF5-DD66-C145-908A-A09108D938D3}"/>
                </a:ext>
              </a:extLst>
            </p:cNvPr>
            <p:cNvSpPr txBox="1"/>
            <p:nvPr/>
          </p:nvSpPr>
          <p:spPr>
            <a:xfrm>
              <a:off x="3771321" y="6638325"/>
              <a:ext cx="3289019"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_tradnl" sz="2000" b="1" dirty="0">
                  <a:latin typeface="Arial" panose="020B0604020202020204" pitchFamily="34" charset="0"/>
                  <a:cs typeface="Arial" panose="020B0604020202020204" pitchFamily="34" charset="0"/>
                </a:rPr>
                <a:t>Tratamiento 1:</a:t>
              </a:r>
            </a:p>
            <a:p>
              <a:pPr algn="ctr"/>
              <a:r>
                <a:rPr lang="es-ES_tradnl" sz="2000" b="1" dirty="0">
                  <a:latin typeface="Arial" panose="020B0604020202020204" pitchFamily="34" charset="0"/>
                  <a:cs typeface="Arial" panose="020B0604020202020204" pitchFamily="34" charset="0"/>
                </a:rPr>
                <a:t>180ºC/20 min</a:t>
              </a:r>
            </a:p>
          </p:txBody>
        </p:sp>
        <p:sp>
          <p:nvSpPr>
            <p:cNvPr id="29" name="CuadroTexto 28">
              <a:extLst>
                <a:ext uri="{FF2B5EF4-FFF2-40B4-BE49-F238E27FC236}">
                  <a16:creationId xmlns:a16="http://schemas.microsoft.com/office/drawing/2014/main" id="{13EA13AE-60BC-B247-BCBB-6C72FD3DD172}"/>
                </a:ext>
              </a:extLst>
            </p:cNvPr>
            <p:cNvSpPr txBox="1"/>
            <p:nvPr/>
          </p:nvSpPr>
          <p:spPr>
            <a:xfrm>
              <a:off x="3754419" y="7440646"/>
              <a:ext cx="3289019"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_tradnl" sz="2000" b="1" dirty="0">
                  <a:latin typeface="Arial" panose="020B0604020202020204" pitchFamily="34" charset="0"/>
                  <a:cs typeface="Arial" panose="020B0604020202020204" pitchFamily="34" charset="0"/>
                </a:rPr>
                <a:t>Tratamiento 2:</a:t>
              </a:r>
            </a:p>
            <a:p>
              <a:pPr algn="ctr"/>
              <a:r>
                <a:rPr lang="es-ES_tradnl" sz="2000" b="1" dirty="0">
                  <a:latin typeface="Arial" panose="020B0604020202020204" pitchFamily="34" charset="0"/>
                  <a:cs typeface="Arial" panose="020B0604020202020204" pitchFamily="34" charset="0"/>
                </a:rPr>
                <a:t>200ºC/20 min</a:t>
              </a:r>
            </a:p>
          </p:txBody>
        </p:sp>
        <p:sp>
          <p:nvSpPr>
            <p:cNvPr id="44" name="CuadroTexto 43">
              <a:extLst>
                <a:ext uri="{FF2B5EF4-FFF2-40B4-BE49-F238E27FC236}">
                  <a16:creationId xmlns:a16="http://schemas.microsoft.com/office/drawing/2014/main" id="{EA163139-82A2-034D-9F25-0EBB0C8D349D}"/>
                </a:ext>
              </a:extLst>
            </p:cNvPr>
            <p:cNvSpPr txBox="1"/>
            <p:nvPr/>
          </p:nvSpPr>
          <p:spPr>
            <a:xfrm>
              <a:off x="3859860" y="8366547"/>
              <a:ext cx="3111939" cy="707886"/>
            </a:xfrm>
            <a:prstGeom prst="rect">
              <a:avLst/>
            </a:prstGeom>
            <a:noFill/>
          </p:spPr>
          <p:txBody>
            <a:bodyPr wrap="square" rtlCol="0">
              <a:spAutoFit/>
            </a:bodyPr>
            <a:lstStyle/>
            <a:p>
              <a:pPr algn="ctr"/>
              <a:r>
                <a:rPr lang="es-ES_tradnl" sz="2000" dirty="0">
                  <a:latin typeface="Arial" panose="020B0604020202020204" pitchFamily="34" charset="0"/>
                  <a:cs typeface="Arial" panose="020B0604020202020204" pitchFamily="34" charset="0"/>
                </a:rPr>
                <a:t>Determinación de acrilamida</a:t>
              </a:r>
            </a:p>
          </p:txBody>
        </p:sp>
      </p:grpSp>
      <p:graphicFrame>
        <p:nvGraphicFramePr>
          <p:cNvPr id="48" name="Gráfico 47">
            <a:extLst>
              <a:ext uri="{FF2B5EF4-FFF2-40B4-BE49-F238E27FC236}">
                <a16:creationId xmlns:a16="http://schemas.microsoft.com/office/drawing/2014/main" id="{727FCF7A-CF8B-2A46-981A-BD4E4F028969}"/>
              </a:ext>
            </a:extLst>
          </p:cNvPr>
          <p:cNvGraphicFramePr>
            <a:graphicFrameLocks/>
          </p:cNvGraphicFramePr>
          <p:nvPr>
            <p:extLst>
              <p:ext uri="{D42A27DB-BD31-4B8C-83A1-F6EECF244321}">
                <p14:modId xmlns:p14="http://schemas.microsoft.com/office/powerpoint/2010/main" val="2494471134"/>
              </p:ext>
            </p:extLst>
          </p:nvPr>
        </p:nvGraphicFramePr>
        <p:xfrm>
          <a:off x="3660342" y="12582452"/>
          <a:ext cx="3329909" cy="2225426"/>
        </p:xfrm>
        <a:graphic>
          <a:graphicData uri="http://schemas.openxmlformats.org/drawingml/2006/chart">
            <c:chart xmlns:c="http://schemas.openxmlformats.org/drawingml/2006/chart" xmlns:r="http://schemas.openxmlformats.org/officeDocument/2006/relationships" r:id="rId8"/>
          </a:graphicData>
        </a:graphic>
      </p:graphicFrame>
      <p:sp>
        <p:nvSpPr>
          <p:cNvPr id="49" name="CuadroTexto 48">
            <a:extLst>
              <a:ext uri="{FF2B5EF4-FFF2-40B4-BE49-F238E27FC236}">
                <a16:creationId xmlns:a16="http://schemas.microsoft.com/office/drawing/2014/main" id="{0D21A5E1-C486-6341-8353-D48A11AA6A26}"/>
              </a:ext>
            </a:extLst>
          </p:cNvPr>
          <p:cNvSpPr txBox="1"/>
          <p:nvPr/>
        </p:nvSpPr>
        <p:spPr>
          <a:xfrm>
            <a:off x="3996849" y="14774701"/>
            <a:ext cx="3430085" cy="276999"/>
          </a:xfrm>
          <a:prstGeom prst="rect">
            <a:avLst/>
          </a:prstGeom>
          <a:noFill/>
        </p:spPr>
        <p:txBody>
          <a:bodyPr wrap="square" rtlCol="0">
            <a:spAutoFit/>
          </a:bodyPr>
          <a:lstStyle/>
          <a:p>
            <a:pPr algn="just"/>
            <a:r>
              <a:rPr lang="es-ES_tradnl" sz="1200" dirty="0">
                <a:latin typeface="Arial" panose="020B0604020202020204" pitchFamily="34" charset="0"/>
                <a:cs typeface="Arial" panose="020B0604020202020204" pitchFamily="34" charset="0"/>
              </a:rPr>
              <a:t>Figura 2. Concentración de acrilamida (ppm)</a:t>
            </a:r>
          </a:p>
        </p:txBody>
      </p:sp>
      <p:sp>
        <p:nvSpPr>
          <p:cNvPr id="50" name="CuadroTexto 49">
            <a:extLst>
              <a:ext uri="{FF2B5EF4-FFF2-40B4-BE49-F238E27FC236}">
                <a16:creationId xmlns:a16="http://schemas.microsoft.com/office/drawing/2014/main" id="{D4476030-3877-B94B-961F-B461BD48A691}"/>
              </a:ext>
            </a:extLst>
          </p:cNvPr>
          <p:cNvSpPr txBox="1"/>
          <p:nvPr/>
        </p:nvSpPr>
        <p:spPr>
          <a:xfrm>
            <a:off x="7191791" y="9956783"/>
            <a:ext cx="3450209" cy="2554545"/>
          </a:xfrm>
          <a:prstGeom prst="rect">
            <a:avLst/>
          </a:prstGeom>
          <a:noFill/>
        </p:spPr>
        <p:txBody>
          <a:bodyPr wrap="square" rtlCol="0">
            <a:spAutoFit/>
          </a:bodyPr>
          <a:lstStyle/>
          <a:p>
            <a:pPr algn="just"/>
            <a:r>
              <a:rPr lang="es-ES_tradnl" sz="2000" dirty="0">
                <a:latin typeface="Arial" panose="020B0604020202020204" pitchFamily="34" charset="0"/>
                <a:cs typeface="Arial" panose="020B0604020202020204" pitchFamily="34" charset="0"/>
              </a:rPr>
              <a:t>Por último, se realizó un test TPA para determinar la influencia de la adición de cebolla. Como se observa en la Figura 3, la tortilla con cebolla presento mejores resultados con una menor dureza y adhesividad.</a:t>
            </a:r>
          </a:p>
        </p:txBody>
      </p:sp>
      <p:pic>
        <p:nvPicPr>
          <p:cNvPr id="51" name="Imagen 50">
            <a:extLst>
              <a:ext uri="{FF2B5EF4-FFF2-40B4-BE49-F238E27FC236}">
                <a16:creationId xmlns:a16="http://schemas.microsoft.com/office/drawing/2014/main" id="{EA84B1CC-D542-154C-936D-7046649F53D2}"/>
              </a:ext>
            </a:extLst>
          </p:cNvPr>
          <p:cNvPicPr>
            <a:picLocks noChangeAspect="1"/>
          </p:cNvPicPr>
          <p:nvPr/>
        </p:nvPicPr>
        <p:blipFill rotWithShape="1">
          <a:blip r:embed="rId9"/>
          <a:srcRect r="10399"/>
          <a:stretch/>
        </p:blipFill>
        <p:spPr>
          <a:xfrm>
            <a:off x="7219811" y="12690963"/>
            <a:ext cx="3232994" cy="1970292"/>
          </a:xfrm>
          <a:prstGeom prst="rect">
            <a:avLst/>
          </a:prstGeom>
        </p:spPr>
      </p:pic>
      <p:sp>
        <p:nvSpPr>
          <p:cNvPr id="52" name="CuadroTexto 51">
            <a:extLst>
              <a:ext uri="{FF2B5EF4-FFF2-40B4-BE49-F238E27FC236}">
                <a16:creationId xmlns:a16="http://schemas.microsoft.com/office/drawing/2014/main" id="{F33D9765-8A28-E24C-B3D1-60DC4E0FF460}"/>
              </a:ext>
            </a:extLst>
          </p:cNvPr>
          <p:cNvSpPr txBox="1"/>
          <p:nvPr/>
        </p:nvSpPr>
        <p:spPr>
          <a:xfrm>
            <a:off x="8294572" y="14774702"/>
            <a:ext cx="3111939" cy="276999"/>
          </a:xfrm>
          <a:prstGeom prst="rect">
            <a:avLst/>
          </a:prstGeom>
          <a:noFill/>
        </p:spPr>
        <p:txBody>
          <a:bodyPr wrap="square" rtlCol="0">
            <a:spAutoFit/>
          </a:bodyPr>
          <a:lstStyle/>
          <a:p>
            <a:pPr algn="just"/>
            <a:r>
              <a:rPr lang="es-ES_tradnl" sz="1200" dirty="0">
                <a:latin typeface="Arial" panose="020B0604020202020204" pitchFamily="34" charset="0"/>
                <a:cs typeface="Arial" panose="020B0604020202020204" pitchFamily="34" charset="0"/>
              </a:rPr>
              <a:t>Figura 3. Gráfica TPA</a:t>
            </a:r>
          </a:p>
        </p:txBody>
      </p:sp>
      <p:pic>
        <p:nvPicPr>
          <p:cNvPr id="54" name="Imagen 53">
            <a:extLst>
              <a:ext uri="{FF2B5EF4-FFF2-40B4-BE49-F238E27FC236}">
                <a16:creationId xmlns:a16="http://schemas.microsoft.com/office/drawing/2014/main" id="{73CB3A59-DDB3-F94D-B166-59BE7EED601A}"/>
              </a:ext>
            </a:extLst>
          </p:cNvPr>
          <p:cNvPicPr>
            <a:picLocks noChangeAspect="1"/>
          </p:cNvPicPr>
          <p:nvPr/>
        </p:nvPicPr>
        <p:blipFill>
          <a:blip r:embed="rId10"/>
          <a:stretch>
            <a:fillRect/>
          </a:stretch>
        </p:blipFill>
        <p:spPr>
          <a:xfrm>
            <a:off x="9243838" y="755610"/>
            <a:ext cx="1456474" cy="577179"/>
          </a:xfrm>
          <a:prstGeom prst="rect">
            <a:avLst/>
          </a:prstGeom>
        </p:spPr>
      </p:pic>
    </p:spTree>
    <p:extLst>
      <p:ext uri="{BB962C8B-B14F-4D97-AF65-F5344CB8AC3E}">
        <p14:creationId xmlns:p14="http://schemas.microsoft.com/office/powerpoint/2010/main" val="14529949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298</Words>
  <Application>Microsoft Macintosh PowerPoint</Application>
  <PresentationFormat>Personalizado</PresentationFormat>
  <Paragraphs>31</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Leire Astráin</dc:creator>
  <cp:lastModifiedBy>Leire Astráin</cp:lastModifiedBy>
  <cp:revision>11</cp:revision>
  <dcterms:created xsi:type="dcterms:W3CDTF">2019-03-11T08:25:45Z</dcterms:created>
  <dcterms:modified xsi:type="dcterms:W3CDTF">2019-03-11T15:51:37Z</dcterms:modified>
</cp:coreProperties>
</file>