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63" r:id="rId11"/>
    <p:sldId id="266" r:id="rId12"/>
    <p:sldId id="264" r:id="rId13"/>
    <p:sldId id="267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84" r:id="rId24"/>
    <p:sldId id="279" r:id="rId25"/>
    <p:sldId id="281" r:id="rId26"/>
    <p:sldId id="287" r:id="rId27"/>
    <p:sldId id="283" r:id="rId28"/>
    <p:sldId id="286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DF8EE3-1651-4A1B-BFCB-33BB945EA605}" type="datetimeFigureOut">
              <a:rPr lang="en-GB" smtClean="0"/>
              <a:t>25/02/2015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24F303E-F9E5-4ADD-9B40-CDC47C315B46}" type="slidenum">
              <a:rPr lang="en-GB" smtClean="0"/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if.es/fotos_documentos/FICHERO3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ebrija.com/escuela-negocios/mba-master/master-centros-asociados/master-gestion-agroalimentaria/pdf-master-gestion-empresas-agroalimentaria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nizar.es/secretaria_virtual.htm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2" y="-1131"/>
            <a:ext cx="9152562" cy="522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8562" y="19472"/>
            <a:ext cx="9152562" cy="165618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s-ES" sz="6000" b="1" dirty="0" smtClean="0"/>
              <a:t>Másters</a:t>
            </a:r>
            <a:r>
              <a:rPr lang="es-ES" sz="6000" b="1" dirty="0" smtClean="0"/>
              <a:t>  Nacionales CTA</a:t>
            </a:r>
            <a:endParaRPr lang="en-GB" sz="6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8562" y="5258002"/>
            <a:ext cx="6400800" cy="1626071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tx1"/>
                </a:solidFill>
              </a:rPr>
              <a:t>Isabel </a:t>
            </a:r>
            <a:r>
              <a:rPr lang="es-ES" b="1" dirty="0" smtClean="0">
                <a:solidFill>
                  <a:schemeClr val="tx1"/>
                </a:solidFill>
              </a:rPr>
              <a:t>Buisán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s-ES" b="1" dirty="0" smtClean="0">
                <a:solidFill>
                  <a:schemeClr val="tx1"/>
                </a:solidFill>
              </a:rPr>
              <a:t>ATECTA-ARAGÓN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Usuario\Dropbox\ATECTA\Publicidad\logo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26992"/>
            <a:ext cx="6084168" cy="16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Máster Universitario en Calidad de Alimentos de Origen Animal. (UAB)</a:t>
            </a:r>
            <a:br>
              <a:rPr lang="es-ES" sz="2400" dirty="0"/>
            </a:br>
            <a:endParaRPr lang="en-GB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Lugar: </a:t>
            </a:r>
            <a:r>
              <a:rPr lang="es-ES" sz="2000" dirty="0" smtClean="0"/>
              <a:t>Barcelona</a:t>
            </a:r>
            <a:endParaRPr lang="es-ES" sz="2000" dirty="0"/>
          </a:p>
          <a:p>
            <a:r>
              <a:rPr lang="es-ES" sz="2000" dirty="0" smtClean="0"/>
              <a:t>Universidad: </a:t>
            </a:r>
            <a:r>
              <a:rPr lang="es-ES" sz="2000" dirty="0" smtClean="0"/>
              <a:t>Universidad Autónoma de Barcelona</a:t>
            </a:r>
            <a:endParaRPr lang="es-ES" sz="2000" dirty="0"/>
          </a:p>
          <a:p>
            <a:r>
              <a:rPr lang="es-ES" sz="2000" dirty="0"/>
              <a:t>Duración</a:t>
            </a:r>
            <a:r>
              <a:rPr lang="es-ES" sz="2000" dirty="0" smtClean="0"/>
              <a:t>: 1 año</a:t>
            </a:r>
            <a:endParaRPr lang="es-ES" sz="2000" dirty="0"/>
          </a:p>
          <a:p>
            <a:r>
              <a:rPr lang="es-ES" sz="2000" dirty="0"/>
              <a:t>Comienzo</a:t>
            </a:r>
            <a:r>
              <a:rPr lang="es-ES" sz="2000" dirty="0" smtClean="0"/>
              <a:t>: Octubre</a:t>
            </a:r>
            <a:endParaRPr lang="es-ES" sz="2000" dirty="0"/>
          </a:p>
          <a:p>
            <a:r>
              <a:rPr lang="es-ES" sz="2000" dirty="0"/>
              <a:t>Precio</a:t>
            </a:r>
            <a:r>
              <a:rPr lang="es-ES" sz="2000" dirty="0" smtClean="0"/>
              <a:t>: 46,11 euros/ crédito</a:t>
            </a:r>
          </a:p>
          <a:p>
            <a:r>
              <a:rPr lang="es-ES" sz="2000" dirty="0" smtClean="0"/>
              <a:t>Características:  </a:t>
            </a:r>
            <a:r>
              <a:rPr lang="es-ES" sz="2000" b="0" dirty="0" smtClean="0"/>
              <a:t>Mínimo </a:t>
            </a:r>
            <a:r>
              <a:rPr lang="es-ES" sz="2000" b="0" dirty="0"/>
              <a:t>de </a:t>
            </a:r>
            <a:r>
              <a:rPr lang="es-ES" sz="2000" b="0" dirty="0" smtClean="0"/>
              <a:t>20 </a:t>
            </a:r>
            <a:r>
              <a:rPr lang="es-ES" sz="2000" b="0" dirty="0"/>
              <a:t>. Máximo de 30 personas. Presencial . </a:t>
            </a:r>
            <a:r>
              <a:rPr lang="es-ES" sz="2000" b="0" dirty="0" smtClean="0"/>
              <a:t>Tardes. </a:t>
            </a:r>
            <a:r>
              <a:rPr lang="es-ES" sz="2000" b="0" dirty="0"/>
              <a:t>Castellano e inglés. 60 créditos. Programa de movilidad</a:t>
            </a:r>
            <a:r>
              <a:rPr lang="es-ES" sz="2000" dirty="0"/>
              <a:t>. 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5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097280"/>
            <a:ext cx="4499992" cy="5760720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Requerimientos</a:t>
            </a:r>
            <a:r>
              <a:rPr lang="es-ES" dirty="0"/>
              <a:t>: Requerimientos: </a:t>
            </a:r>
            <a:r>
              <a:rPr lang="es-ES" b="0" dirty="0"/>
              <a:t>Exp.Acad</a:t>
            </a:r>
            <a:r>
              <a:rPr lang="es-ES" b="0" dirty="0"/>
              <a:t> ( 60%) + </a:t>
            </a:r>
            <a:r>
              <a:rPr lang="es-ES" b="0" dirty="0"/>
              <a:t>C.Vitae</a:t>
            </a:r>
            <a:r>
              <a:rPr lang="es-ES" b="0" dirty="0"/>
              <a:t> ( 30 %) + Inglés ( B2)10%</a:t>
            </a:r>
            <a:endParaRPr lang="es-ES" dirty="0"/>
          </a:p>
          <a:p>
            <a:r>
              <a:rPr lang="es-ES" dirty="0" smtClean="0"/>
              <a:t>Módulos:</a:t>
            </a:r>
            <a:endParaRPr lang="es-ES" dirty="0"/>
          </a:p>
          <a:p>
            <a:r>
              <a:rPr lang="es-ES" dirty="0"/>
              <a:t>Aplicación: </a:t>
            </a:r>
            <a:r>
              <a:rPr lang="es-ES" b="0" dirty="0"/>
              <a:t>Abierta pre-inscripción desde el 16 de Enero</a:t>
            </a:r>
            <a:r>
              <a:rPr lang="es-ES" b="0" dirty="0" smtClean="0"/>
              <a:t>.</a:t>
            </a:r>
            <a:endParaRPr lang="es-ES" dirty="0"/>
          </a:p>
          <a:p>
            <a:r>
              <a:rPr lang="es-ES" dirty="0" smtClean="0"/>
              <a:t>Becas: http</a:t>
            </a:r>
            <a:r>
              <a:rPr lang="es-ES" b="0" dirty="0" smtClean="0"/>
              <a:t>://</a:t>
            </a:r>
            <a:r>
              <a:rPr lang="es-ES" b="0" dirty="0"/>
              <a:t>www.uab.cat/web/informacion-academica-de-los-masteres-oficiales/la-oferta-de-masteres-oficiales/becas/calidad-de-alimentos-de-origen-animal-1345655939724.html?param1=1345648445837</a:t>
            </a:r>
            <a:endParaRPr lang="es-ES" b="0" dirty="0"/>
          </a:p>
          <a:p>
            <a:r>
              <a:rPr lang="es-ES" dirty="0"/>
              <a:t>Web</a:t>
            </a:r>
            <a:r>
              <a:rPr lang="es-ES" dirty="0"/>
              <a:t>: </a:t>
            </a:r>
            <a:r>
              <a:rPr lang="es-ES" b="0" dirty="0"/>
              <a:t>http://www.uab.cat/web/informacion-academica-de-los-masteres-oficiales/la-oferta-de-masteres-oficiales/informacion-general/calidad-de-alimentos-de-origen-animal-1096480309770.html?param1=1345648445837</a:t>
            </a:r>
            <a:endParaRPr lang="es-ES" b="0" dirty="0"/>
          </a:p>
          <a:p>
            <a:endParaRPr lang="en-GB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Universitario en Calidad de Alimentos de Origen Animal. (UAB)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34561" r="12921" b="18164"/>
          <a:stretch/>
        </p:blipFill>
        <p:spPr bwMode="auto">
          <a:xfrm>
            <a:off x="4615971" y="1052737"/>
            <a:ext cx="4528029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Máster en Calidad y Seguridad Alimentaria ( Valencia)</a:t>
            </a:r>
            <a:br>
              <a:rPr lang="es-ES" sz="2400" dirty="0"/>
            </a:br>
            <a:endParaRPr lang="en-GB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Lugar: </a:t>
            </a:r>
            <a:r>
              <a:rPr lang="es-ES" dirty="0" smtClean="0"/>
              <a:t>Valencia</a:t>
            </a:r>
            <a:endParaRPr lang="es-ES" dirty="0"/>
          </a:p>
          <a:p>
            <a:r>
              <a:rPr lang="es-ES" dirty="0"/>
              <a:t>Universidad: </a:t>
            </a:r>
            <a:r>
              <a:rPr lang="es-ES" dirty="0" smtClean="0"/>
              <a:t> Universidad de Valencia</a:t>
            </a:r>
            <a:endParaRPr lang="es-ES" dirty="0"/>
          </a:p>
          <a:p>
            <a:r>
              <a:rPr lang="es-ES" dirty="0"/>
              <a:t>Duración</a:t>
            </a:r>
            <a:r>
              <a:rPr lang="es-ES" dirty="0" smtClean="0"/>
              <a:t>: </a:t>
            </a:r>
            <a:r>
              <a:rPr lang="es-ES" b="0" dirty="0" smtClean="0"/>
              <a:t>1 año</a:t>
            </a:r>
            <a:endParaRPr lang="es-ES" b="0" dirty="0"/>
          </a:p>
          <a:p>
            <a:r>
              <a:rPr lang="es-ES" dirty="0"/>
              <a:t>Comienzo</a:t>
            </a:r>
            <a:r>
              <a:rPr lang="es-ES" dirty="0" smtClean="0"/>
              <a:t>: Octubre</a:t>
            </a:r>
            <a:endParaRPr lang="es-ES" dirty="0"/>
          </a:p>
          <a:p>
            <a:r>
              <a:rPr lang="es-ES" dirty="0"/>
              <a:t>Precio</a:t>
            </a:r>
            <a:r>
              <a:rPr lang="es-ES" dirty="0"/>
              <a:t>: http://www.uv.es/fatwireed/userfiles/file/Instrucciones_matricula_14-15_v2.pdf</a:t>
            </a:r>
            <a:endParaRPr lang="es-ES" dirty="0" smtClean="0"/>
          </a:p>
          <a:p>
            <a:r>
              <a:rPr lang="es-ES" dirty="0" smtClean="0"/>
              <a:t>Características:</a:t>
            </a:r>
            <a:r>
              <a:rPr lang="es-ES" b="0" dirty="0" smtClean="0"/>
              <a:t> </a:t>
            </a:r>
            <a:r>
              <a:rPr lang="es-ES" b="0" dirty="0" smtClean="0"/>
              <a:t>120 </a:t>
            </a:r>
            <a:r>
              <a:rPr lang="es-ES" b="0" dirty="0" smtClean="0"/>
              <a:t>etcs</a:t>
            </a:r>
            <a:r>
              <a:rPr lang="es-ES" b="0" dirty="0" smtClean="0"/>
              <a:t>. Facultad de farmacia. Presencial. Castellano. 40 plazas . Movilidad, </a:t>
            </a:r>
            <a:endParaRPr lang="es-ES" b="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097280"/>
            <a:ext cx="4860032" cy="5760720"/>
          </a:xfrm>
        </p:spPr>
        <p:txBody>
          <a:bodyPr>
            <a:normAutofit fontScale="92500"/>
          </a:bodyPr>
          <a:lstStyle/>
          <a:p>
            <a:r>
              <a:rPr lang="es-ES" sz="2400" dirty="0"/>
              <a:t>Requerimientos</a:t>
            </a:r>
            <a:r>
              <a:rPr lang="es-ES" sz="2400" dirty="0" smtClean="0"/>
              <a:t>: </a:t>
            </a:r>
            <a:r>
              <a:rPr lang="es-ES" sz="2400" b="0" dirty="0" smtClean="0"/>
              <a:t>Titulación y </a:t>
            </a:r>
            <a:r>
              <a:rPr lang="es-ES" sz="2400" b="0" dirty="0" smtClean="0"/>
              <a:t>Curriculum</a:t>
            </a:r>
            <a:r>
              <a:rPr lang="es-ES" sz="2400" b="0" dirty="0" smtClean="0"/>
              <a:t>.</a:t>
            </a:r>
            <a:endParaRPr lang="es-ES" sz="2400" b="0" dirty="0"/>
          </a:p>
          <a:p>
            <a:r>
              <a:rPr lang="es-ES" sz="2400" dirty="0" smtClean="0"/>
              <a:t>Módulos:</a:t>
            </a:r>
            <a:endParaRPr lang="es-ES" sz="2400" dirty="0"/>
          </a:p>
          <a:p>
            <a:r>
              <a:rPr lang="es-ES" sz="2400" dirty="0"/>
              <a:t>Aplicación</a:t>
            </a:r>
            <a:r>
              <a:rPr lang="es-ES" sz="2400" dirty="0" smtClean="0"/>
              <a:t>: Julio-Septiembre</a:t>
            </a:r>
            <a:endParaRPr lang="es-ES" sz="2400" dirty="0"/>
          </a:p>
          <a:p>
            <a:r>
              <a:rPr lang="es-ES" sz="2400" dirty="0"/>
              <a:t>Becas</a:t>
            </a:r>
            <a:r>
              <a:rPr lang="es-ES" sz="2400" dirty="0"/>
              <a:t>: </a:t>
            </a:r>
            <a:r>
              <a:rPr lang="es-ES" sz="2400" b="0" dirty="0"/>
              <a:t>http://www.uv.es/uvweb/universidad/es/estudios-postgrado/masteres-oficiales/matricula/tasas-exenciones-1285847056257.html</a:t>
            </a:r>
            <a:endParaRPr lang="es-ES" sz="2400" b="0" dirty="0"/>
          </a:p>
          <a:p>
            <a:r>
              <a:rPr lang="es-ES" sz="2400" dirty="0"/>
              <a:t>Web</a:t>
            </a:r>
            <a:r>
              <a:rPr lang="es-ES" sz="2400" dirty="0"/>
              <a:t>: </a:t>
            </a:r>
            <a:r>
              <a:rPr lang="es-ES" sz="2400" b="0" dirty="0"/>
              <a:t>http://www.uv.es/uvweb/universitat/es/masters-oficials-1285846159902/TextoLibre.html?id=1285846208533</a:t>
            </a:r>
            <a:endParaRPr lang="es-ES" sz="2400" b="0" dirty="0"/>
          </a:p>
          <a:p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en Calidad y Seguridad Alimentaria ( Valencia)</a:t>
            </a:r>
            <a:br>
              <a:rPr lang="es-ES" dirty="0"/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3" t="17393" r="15680" b="31240"/>
          <a:stretch/>
        </p:blipFill>
        <p:spPr bwMode="auto">
          <a:xfrm>
            <a:off x="4860032" y="980728"/>
            <a:ext cx="4283967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r>
              <a:rPr lang="es-ES" dirty="0"/>
              <a:t>Innovación en la </a:t>
            </a:r>
            <a:r>
              <a:rPr lang="es-ES" dirty="0"/>
              <a:t>Ind</a:t>
            </a:r>
            <a:r>
              <a:rPr lang="es-ES" dirty="0" smtClean="0"/>
              <a:t>. </a:t>
            </a:r>
            <a:r>
              <a:rPr lang="es-ES" dirty="0" smtClean="0"/>
              <a:t>Alimentaria </a:t>
            </a:r>
            <a:r>
              <a:rPr lang="es-ES" dirty="0"/>
              <a:t>( Lleida)</a:t>
            </a:r>
            <a:br>
              <a:rPr lang="es-ES" dirty="0"/>
            </a:b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Lugar: </a:t>
            </a:r>
            <a:r>
              <a:rPr lang="es-ES" dirty="0" smtClean="0"/>
              <a:t>Lleida</a:t>
            </a:r>
            <a:endParaRPr lang="es-ES" dirty="0"/>
          </a:p>
          <a:p>
            <a:r>
              <a:rPr lang="es-ES" dirty="0"/>
              <a:t>Universidad: </a:t>
            </a:r>
            <a:r>
              <a:rPr lang="es-ES" dirty="0" smtClean="0"/>
              <a:t>Escuela de Ingeniería  Agraria técnica superior . </a:t>
            </a:r>
            <a:r>
              <a:rPr lang="es-ES" dirty="0" smtClean="0"/>
              <a:t>Lleida.</a:t>
            </a:r>
            <a:endParaRPr lang="es-ES" dirty="0"/>
          </a:p>
          <a:p>
            <a:r>
              <a:rPr lang="es-ES" dirty="0"/>
              <a:t>Duración</a:t>
            </a:r>
            <a:r>
              <a:rPr lang="es-ES" dirty="0" smtClean="0"/>
              <a:t>: 1 año</a:t>
            </a:r>
            <a:endParaRPr lang="es-ES" dirty="0"/>
          </a:p>
          <a:p>
            <a:r>
              <a:rPr lang="es-ES" dirty="0"/>
              <a:t>Comienzo</a:t>
            </a:r>
            <a:r>
              <a:rPr lang="es-ES" dirty="0" smtClean="0"/>
              <a:t>: Octubre</a:t>
            </a:r>
            <a:endParaRPr lang="es-ES" dirty="0"/>
          </a:p>
          <a:p>
            <a:r>
              <a:rPr lang="es-ES" dirty="0"/>
              <a:t>Precio</a:t>
            </a:r>
            <a:r>
              <a:rPr lang="es-ES" dirty="0" smtClean="0"/>
              <a:t>: 45,79 euros / crédito</a:t>
            </a:r>
          </a:p>
          <a:p>
            <a:r>
              <a:rPr lang="es-ES" dirty="0" smtClean="0"/>
              <a:t>Características: </a:t>
            </a:r>
            <a:r>
              <a:rPr lang="es-ES" b="0" dirty="0" smtClean="0"/>
              <a:t>Catalán, Castellano , Inglés ( 10 %). Presencial . 60 créditos. 25 plazas. Movilidad. </a:t>
            </a:r>
            <a:endParaRPr lang="es-ES" b="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3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097280"/>
            <a:ext cx="4283968" cy="5760720"/>
          </a:xfrm>
        </p:spPr>
        <p:txBody>
          <a:bodyPr>
            <a:normAutofit fontScale="92500"/>
          </a:bodyPr>
          <a:lstStyle/>
          <a:p>
            <a:r>
              <a:rPr lang="es-ES" sz="2400" dirty="0" smtClean="0"/>
              <a:t>Requerimientos: Titulación</a:t>
            </a:r>
            <a:r>
              <a:rPr lang="es-ES" sz="2400" b="0" dirty="0" smtClean="0"/>
              <a:t>. CV. Calificaciones. Experiencia</a:t>
            </a:r>
            <a:r>
              <a:rPr lang="es-ES" sz="2400" b="0" dirty="0" smtClean="0"/>
              <a:t> y Disponibilidad.</a:t>
            </a:r>
            <a:endParaRPr lang="es-ES" sz="2400" dirty="0"/>
          </a:p>
          <a:p>
            <a:r>
              <a:rPr lang="es-ES" sz="2400" dirty="0"/>
              <a:t>Modulos:</a:t>
            </a:r>
            <a:r>
              <a:rPr lang="es-ES" sz="2400" b="0" dirty="0"/>
              <a:t>http</a:t>
            </a:r>
            <a:r>
              <a:rPr lang="es-ES" sz="2400" b="0" dirty="0"/>
              <a:t>://www.masteralimentaria.udl.cat/es/pla-formatiu/pla-estudis-guies-docents.html</a:t>
            </a:r>
            <a:endParaRPr lang="es-ES" sz="2400" b="0" dirty="0"/>
          </a:p>
          <a:p>
            <a:r>
              <a:rPr lang="es-ES" sz="2400" dirty="0"/>
              <a:t>Aplicación</a:t>
            </a:r>
            <a:r>
              <a:rPr lang="es-ES" sz="2400" dirty="0" smtClean="0"/>
              <a:t>: Marzo</a:t>
            </a:r>
            <a:endParaRPr lang="es-ES" sz="2400" dirty="0"/>
          </a:p>
          <a:p>
            <a:r>
              <a:rPr lang="es-ES" sz="2400" dirty="0"/>
              <a:t>Becas</a:t>
            </a:r>
            <a:r>
              <a:rPr lang="es-ES" sz="2400" dirty="0"/>
              <a:t>: </a:t>
            </a:r>
            <a:r>
              <a:rPr lang="es-ES" sz="2400" b="0" dirty="0"/>
              <a:t>http://www.masteralimentaria.udl.cat/es/beques-ajuts/index.html</a:t>
            </a:r>
            <a:endParaRPr lang="es-ES" sz="2400" b="0" dirty="0"/>
          </a:p>
          <a:p>
            <a:r>
              <a:rPr lang="es-ES" sz="2400" dirty="0"/>
              <a:t>Web</a:t>
            </a:r>
            <a:r>
              <a:rPr lang="es-ES" sz="2400" dirty="0" smtClean="0"/>
              <a:t>: http</a:t>
            </a:r>
            <a:r>
              <a:rPr lang="es-ES" sz="2400" dirty="0"/>
              <a:t>://www.masteralimentaria.udl.cat/es/index.html</a:t>
            </a:r>
            <a:endParaRPr lang="es-ES" sz="2400" dirty="0"/>
          </a:p>
          <a:p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Innovación en la </a:t>
            </a:r>
            <a:r>
              <a:rPr lang="es-ES" dirty="0"/>
              <a:t>Ind</a:t>
            </a:r>
            <a:r>
              <a:rPr lang="es-ES" dirty="0"/>
              <a:t>. </a:t>
            </a:r>
            <a:r>
              <a:rPr lang="es-ES" dirty="0"/>
              <a:t>Alimantaria</a:t>
            </a:r>
            <a:r>
              <a:rPr lang="es-ES" dirty="0"/>
              <a:t> ( Lleida)</a:t>
            </a:r>
            <a:br>
              <a:rPr lang="es-ES" dirty="0"/>
            </a:b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5" t="15911" r="9721" b="6050"/>
          <a:stretch/>
        </p:blipFill>
        <p:spPr bwMode="auto">
          <a:xfrm>
            <a:off x="4355976" y="764704"/>
            <a:ext cx="478802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4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MÁSTERS PÚBLICOS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/>
              <a:t>ESPECIALIZADOS: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en seguridad y biotecnología </a:t>
            </a:r>
            <a:r>
              <a:rPr lang="es-ES" b="0" dirty="0" smtClean="0"/>
              <a:t>alimentarias.( Burgos)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Universitario en Biotecnología Industrial y </a:t>
            </a:r>
            <a:r>
              <a:rPr lang="es-ES" b="0" dirty="0" smtClean="0"/>
              <a:t>Agroalimentaria.(Almería)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Universitario en Agroalimentación (Interuniversitario</a:t>
            </a:r>
            <a:r>
              <a:rPr lang="es-ES" b="0" dirty="0" smtClean="0"/>
              <a:t>).( Córdoba)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Universitario en Economía Agraria, Alimentaria y de los Recursos </a:t>
            </a:r>
            <a:r>
              <a:rPr lang="es-ES" b="0" dirty="0" smtClean="0"/>
              <a:t>Naturales. (UPM)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Universitario en Ciencia y Tecnología de la </a:t>
            </a:r>
            <a:r>
              <a:rPr lang="es-ES" b="0" dirty="0" smtClean="0"/>
              <a:t>Carne. ( Extremadura)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Universitario en </a:t>
            </a:r>
            <a:r>
              <a:rPr lang="es-ES" b="0" dirty="0" smtClean="0"/>
              <a:t>Enología.( Tarragona)</a:t>
            </a: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1398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en seguridad y biotecnología alimentarias.( Burgos)</a:t>
            </a:r>
            <a:br>
              <a:rPr lang="es-ES" dirty="0"/>
            </a:b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052736"/>
            <a:ext cx="8169012" cy="3579849"/>
          </a:xfrm>
        </p:spPr>
        <p:txBody>
          <a:bodyPr>
            <a:normAutofit/>
          </a:bodyPr>
          <a:lstStyle/>
          <a:p>
            <a:r>
              <a:rPr lang="es-ES" sz="2400" dirty="0"/>
              <a:t>Lugar: </a:t>
            </a:r>
            <a:r>
              <a:rPr lang="es-ES" sz="2400" dirty="0" smtClean="0"/>
              <a:t>Burgos</a:t>
            </a:r>
            <a:endParaRPr lang="es-ES" sz="2400" dirty="0"/>
          </a:p>
          <a:p>
            <a:r>
              <a:rPr lang="es-ES" sz="2400" dirty="0"/>
              <a:t>Universidad: </a:t>
            </a:r>
            <a:r>
              <a:rPr lang="es-ES" sz="2400" dirty="0" smtClean="0"/>
              <a:t>Universidad de Burgos</a:t>
            </a:r>
            <a:endParaRPr lang="es-ES" sz="2400" dirty="0"/>
          </a:p>
          <a:p>
            <a:r>
              <a:rPr lang="es-ES" sz="2400" dirty="0"/>
              <a:t>Duración</a:t>
            </a:r>
            <a:r>
              <a:rPr lang="es-ES" sz="2400" dirty="0" smtClean="0"/>
              <a:t>: 1año</a:t>
            </a:r>
            <a:endParaRPr lang="es-ES" sz="2400" dirty="0"/>
          </a:p>
          <a:p>
            <a:r>
              <a:rPr lang="es-ES" sz="2400" dirty="0"/>
              <a:t>Comienzo</a:t>
            </a:r>
            <a:r>
              <a:rPr lang="es-ES" sz="2400" dirty="0" smtClean="0"/>
              <a:t>: Septiembre-Octubre</a:t>
            </a:r>
            <a:endParaRPr lang="es-ES" sz="2400" dirty="0"/>
          </a:p>
          <a:p>
            <a:r>
              <a:rPr lang="es-ES" sz="2400" dirty="0"/>
              <a:t>Precio</a:t>
            </a:r>
            <a:r>
              <a:rPr lang="es-ES" sz="2400" dirty="0" smtClean="0"/>
              <a:t>: 41,58 euros/crédito . </a:t>
            </a:r>
          </a:p>
          <a:p>
            <a:r>
              <a:rPr lang="es-ES" sz="2400" dirty="0" smtClean="0"/>
              <a:t>Características: </a:t>
            </a:r>
            <a:r>
              <a:rPr lang="es-ES" sz="2400" b="0" dirty="0" smtClean="0"/>
              <a:t>Sin límite estudiantes. Movilidad. 60 </a:t>
            </a:r>
            <a:r>
              <a:rPr lang="es-ES" sz="2400" b="0" dirty="0" smtClean="0"/>
              <a:t>etcs</a:t>
            </a:r>
            <a:r>
              <a:rPr lang="es-ES" sz="2400" b="0" dirty="0" smtClean="0"/>
              <a:t>. </a:t>
            </a:r>
            <a:endParaRPr lang="es-E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4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en seguridad y biotecnología alimentarias.( Burgos)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00628"/>
            <a:ext cx="8208912" cy="3912548"/>
          </a:xfrm>
        </p:spPr>
        <p:txBody>
          <a:bodyPr>
            <a:normAutofit/>
          </a:bodyPr>
          <a:lstStyle/>
          <a:p>
            <a:r>
              <a:rPr lang="es-ES" sz="2400" dirty="0"/>
              <a:t>Requerimientos</a:t>
            </a:r>
            <a:r>
              <a:rPr lang="es-ES" sz="2400" dirty="0" smtClean="0"/>
              <a:t>: </a:t>
            </a:r>
            <a:r>
              <a:rPr lang="es-ES" sz="2400" b="0" dirty="0" smtClean="0"/>
              <a:t>Titulación + Expediente </a:t>
            </a:r>
            <a:endParaRPr lang="es-ES" sz="2400" dirty="0"/>
          </a:p>
          <a:p>
            <a:r>
              <a:rPr lang="es-ES" sz="2400" dirty="0"/>
              <a:t>Modulos:http</a:t>
            </a:r>
            <a:r>
              <a:rPr lang="es-ES" sz="2400" b="0" dirty="0"/>
              <a:t>://www.ubu.es/titulaciones/es/master-biotecnologia/informacion-academica/plan-estudios</a:t>
            </a:r>
            <a:endParaRPr lang="es-ES" sz="2400" b="0" dirty="0"/>
          </a:p>
          <a:p>
            <a:r>
              <a:rPr lang="es-ES" sz="2400" dirty="0"/>
              <a:t>Aplicación</a:t>
            </a:r>
            <a:r>
              <a:rPr lang="es-ES" sz="2400" dirty="0" smtClean="0"/>
              <a:t>: </a:t>
            </a:r>
            <a:r>
              <a:rPr lang="es-ES" sz="2400" b="0" dirty="0" smtClean="0"/>
              <a:t>1 Febrero -20 Junio</a:t>
            </a:r>
            <a:endParaRPr lang="es-ES" sz="2400" b="0" dirty="0"/>
          </a:p>
          <a:p>
            <a:r>
              <a:rPr lang="es-ES" sz="2400" dirty="0" smtClean="0"/>
              <a:t>Becas: http</a:t>
            </a:r>
            <a:r>
              <a:rPr lang="es-ES" sz="2400" b="0" dirty="0" smtClean="0"/>
              <a:t>://</a:t>
            </a:r>
            <a:r>
              <a:rPr lang="es-ES" sz="2400" b="0" dirty="0"/>
              <a:t>www.ubu.es/titulaciones/es/master-biotecnologia/destacados-master-seguridad-biotecnologia-alimentarias/becas-ayudas</a:t>
            </a:r>
            <a:endParaRPr lang="es-ES" sz="2400" b="0" dirty="0"/>
          </a:p>
          <a:p>
            <a:r>
              <a:rPr lang="es-ES" sz="2400" dirty="0"/>
              <a:t>Web:http</a:t>
            </a:r>
            <a:r>
              <a:rPr lang="es-ES" sz="2400" dirty="0"/>
              <a:t>://www.ubu.es/titulaciones/es/master-biotecnologia</a:t>
            </a:r>
            <a:endParaRPr lang="es-E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0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Universitario en Ciencia y Tecnología de la Carne. ( Extremadura)</a:t>
            </a:r>
            <a:br>
              <a:rPr lang="es-ES" dirty="0"/>
            </a:b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txBody>
          <a:bodyPr/>
          <a:lstStyle/>
          <a:p>
            <a:r>
              <a:rPr lang="es-ES" dirty="0"/>
              <a:t>Lugar: </a:t>
            </a:r>
            <a:r>
              <a:rPr lang="es-ES" dirty="0" smtClean="0"/>
              <a:t>Extremadura</a:t>
            </a:r>
            <a:endParaRPr lang="es-ES" dirty="0"/>
          </a:p>
          <a:p>
            <a:r>
              <a:rPr lang="es-ES" dirty="0"/>
              <a:t>Universidad: </a:t>
            </a:r>
            <a:r>
              <a:rPr lang="es-ES" dirty="0" smtClean="0"/>
              <a:t>Universidad de Extremadura</a:t>
            </a:r>
            <a:endParaRPr lang="es-ES" dirty="0"/>
          </a:p>
          <a:p>
            <a:r>
              <a:rPr lang="es-ES" dirty="0"/>
              <a:t>Duración</a:t>
            </a:r>
            <a:r>
              <a:rPr lang="es-ES" dirty="0" smtClean="0"/>
              <a:t>: 1año</a:t>
            </a:r>
            <a:endParaRPr lang="es-ES" dirty="0"/>
          </a:p>
          <a:p>
            <a:r>
              <a:rPr lang="es-ES" dirty="0"/>
              <a:t>Comienzo</a:t>
            </a:r>
            <a:r>
              <a:rPr lang="es-ES" dirty="0" smtClean="0"/>
              <a:t>: Septiembre</a:t>
            </a:r>
            <a:endParaRPr lang="es-ES" dirty="0"/>
          </a:p>
          <a:p>
            <a:r>
              <a:rPr lang="es-ES" dirty="0"/>
              <a:t>Precio</a:t>
            </a:r>
            <a:r>
              <a:rPr lang="es-ES" dirty="0" smtClean="0"/>
              <a:t>: 41,14 euros / créditos.</a:t>
            </a:r>
          </a:p>
          <a:p>
            <a:r>
              <a:rPr lang="es-ES" dirty="0" smtClean="0"/>
              <a:t>Características: 60 </a:t>
            </a:r>
            <a:r>
              <a:rPr lang="es-ES" dirty="0" smtClean="0"/>
              <a:t>ETCs</a:t>
            </a:r>
            <a:r>
              <a:rPr lang="es-ES" dirty="0" smtClean="0"/>
              <a:t>, 15 plazas , Acreditación nivel A1 , B1.</a:t>
            </a:r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4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 Qué es un máster?</a:t>
            </a:r>
            <a:endParaRPr lang="en-GB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" y="1196752"/>
            <a:ext cx="8229600" cy="118072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Grado académico de postgrado que se realiza tras finalizar un grado universitario</a:t>
            </a:r>
            <a:r>
              <a:rPr lang="es-ES" dirty="0" smtClean="0"/>
              <a:t>.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2411760" y="2364662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+mj-lt"/>
              </a:rPr>
              <a:t>TIPOS</a:t>
            </a:r>
            <a:endParaRPr lang="en-GB" sz="4400" b="1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3163194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Oficiales: reconocimiento, homologación. Doctorado.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Propios: </a:t>
            </a:r>
            <a:r>
              <a:rPr lang="es-ES" sz="2400" dirty="0" smtClean="0"/>
              <a:t>característico.</a:t>
            </a: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Públicos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Privados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Presenciales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Part</a:t>
            </a:r>
            <a:r>
              <a:rPr lang="es-ES" sz="2400" dirty="0" smtClean="0"/>
              <a:t>-time/</a:t>
            </a:r>
            <a:r>
              <a:rPr lang="es-ES" sz="2400" dirty="0" smtClean="0"/>
              <a:t>semi</a:t>
            </a:r>
            <a:r>
              <a:rPr lang="es-ES" sz="2400" dirty="0" smtClean="0"/>
              <a:t>- presenciales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u="sng" dirty="0" smtClean="0"/>
              <a:t>http://formacion.liceus.com/publica/Titulospropios_titulosoficiales.pdf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4632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635896" cy="5733256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/>
              <a:t>Requerimientos</a:t>
            </a:r>
            <a:r>
              <a:rPr lang="es-ES" sz="2400" dirty="0" smtClean="0"/>
              <a:t>: </a:t>
            </a:r>
            <a:r>
              <a:rPr lang="es-ES" sz="2400" b="0" dirty="0" smtClean="0"/>
              <a:t>Titulación</a:t>
            </a:r>
            <a:endParaRPr lang="es-ES" sz="2400" b="0" dirty="0"/>
          </a:p>
          <a:p>
            <a:r>
              <a:rPr lang="es-ES" sz="2400" dirty="0" smtClean="0"/>
              <a:t>Módulos:</a:t>
            </a:r>
            <a:endParaRPr lang="es-ES" sz="2400" dirty="0"/>
          </a:p>
          <a:p>
            <a:r>
              <a:rPr lang="es-ES" sz="2400" dirty="0"/>
              <a:t>Aplicación</a:t>
            </a:r>
            <a:r>
              <a:rPr lang="es-ES" sz="2400" dirty="0" smtClean="0"/>
              <a:t>: </a:t>
            </a:r>
            <a:r>
              <a:rPr lang="es-ES" sz="2400" b="0" dirty="0" smtClean="0"/>
              <a:t>14 de Mayo – 17 Julio</a:t>
            </a:r>
            <a:endParaRPr lang="es-ES" sz="2400" b="0" dirty="0"/>
          </a:p>
          <a:p>
            <a:r>
              <a:rPr lang="es-ES" sz="2400" dirty="0" smtClean="0"/>
              <a:t>Becas: http</a:t>
            </a:r>
            <a:r>
              <a:rPr lang="es-ES" sz="2400" b="0" dirty="0" smtClean="0"/>
              <a:t>://</a:t>
            </a:r>
            <a:r>
              <a:rPr lang="es-ES" sz="2400" b="0" dirty="0"/>
              <a:t>www.unex.es/organizacion/servicios-universitarios/servicios/servicio_becas/funciones/becas</a:t>
            </a:r>
            <a:endParaRPr lang="es-ES" sz="2400" b="0" dirty="0"/>
          </a:p>
          <a:p>
            <a:r>
              <a:rPr lang="es-ES" sz="2400" dirty="0"/>
              <a:t>Web:</a:t>
            </a:r>
            <a:r>
              <a:rPr lang="es-ES" sz="2400" b="0" dirty="0"/>
              <a:t>http</a:t>
            </a:r>
            <a:r>
              <a:rPr lang="es-ES" sz="2400" b="0" dirty="0"/>
              <a:t>://estudios.universia.net/</a:t>
            </a:r>
            <a:r>
              <a:rPr lang="es-ES" sz="2400" b="0" dirty="0"/>
              <a:t>espana</a:t>
            </a:r>
            <a:r>
              <a:rPr lang="es-ES" sz="2400" b="0" dirty="0"/>
              <a:t>/estudio/uex-master-universitario-ciencia-tecnologia-carne-0</a:t>
            </a:r>
            <a:endParaRPr lang="es-ES" sz="2400" b="0" dirty="0"/>
          </a:p>
          <a:p>
            <a:endParaRPr lang="en-GB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Universitario en Ciencia y Tecnología de la Carne. ( Extremadura)</a:t>
            </a:r>
            <a:br>
              <a:rPr lang="es-ES" dirty="0"/>
            </a:b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18156" r="24255" b="20735"/>
          <a:stretch/>
        </p:blipFill>
        <p:spPr bwMode="auto">
          <a:xfrm>
            <a:off x="3779913" y="870858"/>
            <a:ext cx="5364088" cy="598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1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MÁSTERS PÚBLICOS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/>
              <a:t>DIFERENTES RAMAS: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Biologia</a:t>
            </a:r>
            <a:r>
              <a:rPr lang="en-GB" b="0" dirty="0"/>
              <a:t> molecular y </a:t>
            </a:r>
            <a:r>
              <a:rPr lang="en-GB" b="0" dirty="0"/>
              <a:t>celular</a:t>
            </a:r>
            <a:r>
              <a:rPr lang="en-GB" b="0" dirty="0"/>
              <a:t> </a:t>
            </a:r>
            <a:r>
              <a:rPr lang="en-GB" b="0" dirty="0" smtClean="0"/>
              <a:t>( Zaragoza)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Quimica</a:t>
            </a:r>
            <a:r>
              <a:rPr lang="en-GB" b="0" dirty="0"/>
              <a:t> </a:t>
            </a:r>
            <a:r>
              <a:rPr lang="en-GB" b="0" dirty="0" smtClean="0"/>
              <a:t>sostenible</a:t>
            </a:r>
            <a:r>
              <a:rPr lang="en-GB" b="0" dirty="0" smtClean="0"/>
              <a:t> ( Zaragoza)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Universitario en Condicionantes genéticos, nutricionales y ambientales del crecimiento y </a:t>
            </a:r>
            <a:r>
              <a:rPr lang="es-ES" b="0" dirty="0" smtClean="0"/>
              <a:t>desarrollo ( Zaragoza)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Universitario en Microbiología y </a:t>
            </a:r>
            <a:r>
              <a:rPr lang="es-ES" b="0" dirty="0" smtClean="0"/>
              <a:t>Salud.( País Vasco)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Universitario en Biología Molecular y </a:t>
            </a:r>
            <a:r>
              <a:rPr lang="es-ES" b="0" dirty="0" smtClean="0"/>
              <a:t>Biomedicina.( Cantabria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Universitario en Biología Molecular y </a:t>
            </a:r>
            <a:r>
              <a:rPr lang="es-ES" b="0" dirty="0" smtClean="0"/>
              <a:t>Celular( Madrid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Universitario en Calidad de Medicamentos, Cosméticos y </a:t>
            </a:r>
            <a:r>
              <a:rPr lang="es-ES" b="0" dirty="0" smtClean="0"/>
              <a:t>Alimentos ( Barcelona) </a:t>
            </a: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 smtClean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3222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MÁSTERS PRIVADOS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en Gestión Integral de Empresas </a:t>
            </a:r>
            <a:r>
              <a:rPr lang="es-ES" b="0" dirty="0" smtClean="0"/>
              <a:t>Alimentarias ( Madrid y Barcelona)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Seguridad </a:t>
            </a:r>
            <a:r>
              <a:rPr lang="es-ES" b="0" dirty="0" smtClean="0"/>
              <a:t>Alimentaria ( Madrid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MBA Internacional en dirección de empresas agroalimentarias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0" dirty="0"/>
              <a:t>Máster en gestión de empresas </a:t>
            </a:r>
            <a:r>
              <a:rPr lang="es-ES" b="0" dirty="0" smtClean="0"/>
              <a:t>alimentarias( Madrid ) </a:t>
            </a: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3249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en gestión de empresas alimentarias( Madrid ) </a:t>
            </a:r>
            <a:br>
              <a:rPr lang="es-ES" dirty="0"/>
            </a:b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000" dirty="0"/>
              <a:t>Lugar: </a:t>
            </a:r>
            <a:r>
              <a:rPr lang="es-ES" sz="2000" dirty="0" smtClean="0"/>
              <a:t>Madrid / Barcelona</a:t>
            </a:r>
            <a:endParaRPr lang="es-ES" sz="2000" dirty="0"/>
          </a:p>
          <a:p>
            <a:r>
              <a:rPr lang="es-ES" sz="2000" dirty="0"/>
              <a:t>Universidad: </a:t>
            </a:r>
            <a:r>
              <a:rPr lang="es-ES" sz="2000" dirty="0" smtClean="0"/>
              <a:t> Centro Superior de la Industria </a:t>
            </a:r>
            <a:r>
              <a:rPr lang="es-ES" sz="2000" dirty="0" smtClean="0"/>
              <a:t>Farmaceútica</a:t>
            </a:r>
            <a:endParaRPr lang="es-ES" sz="2000" dirty="0"/>
          </a:p>
          <a:p>
            <a:r>
              <a:rPr lang="es-ES" sz="2000" dirty="0" smtClean="0"/>
              <a:t>Duración: 940 horas</a:t>
            </a:r>
            <a:endParaRPr lang="es-ES" sz="2000" dirty="0"/>
          </a:p>
          <a:p>
            <a:r>
              <a:rPr lang="es-ES" sz="2000" dirty="0"/>
              <a:t>Comienzo</a:t>
            </a:r>
            <a:r>
              <a:rPr lang="es-ES" sz="2000" dirty="0"/>
              <a:t>: Septiembre-Octubre . </a:t>
            </a:r>
            <a:r>
              <a:rPr lang="es-ES" sz="2000" b="0" dirty="0"/>
              <a:t>http://www.cesif.es/masters.php?lang=ES&amp;curso=5&amp;seccion=16</a:t>
            </a:r>
            <a:endParaRPr lang="es-ES" sz="2000" b="0" dirty="0"/>
          </a:p>
          <a:p>
            <a:r>
              <a:rPr lang="es-ES" sz="2000" dirty="0"/>
              <a:t>Precio</a:t>
            </a:r>
            <a:r>
              <a:rPr lang="es-ES" sz="2000" b="0" dirty="0"/>
              <a:t>: http://www.cesif.es/formulario_masters.php?lang=ES&amp;curso=5</a:t>
            </a:r>
            <a:endParaRPr lang="es-ES" sz="2000" b="0" dirty="0" smtClean="0"/>
          </a:p>
          <a:p>
            <a:r>
              <a:rPr lang="es-ES" sz="2000" dirty="0" smtClean="0"/>
              <a:t>Características : </a:t>
            </a:r>
            <a:r>
              <a:rPr lang="es-ES" sz="2000" b="0" dirty="0" smtClean="0"/>
              <a:t>Practicas externas. Bolsa de trabajo. Financiación. Presencial</a:t>
            </a:r>
            <a:endParaRPr lang="es-ES" sz="2000" b="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667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en Gestión Integral de Empresas Alimentarias ( Madrid y Barcelona)</a:t>
            </a:r>
            <a:br>
              <a:rPr lang="es-ES" dirty="0"/>
            </a:b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Requerimientos</a:t>
            </a:r>
            <a:r>
              <a:rPr lang="es-ES" sz="1800" dirty="0" smtClean="0"/>
              <a:t>: </a:t>
            </a:r>
            <a:r>
              <a:rPr lang="es-ES" sz="1800" b="0" dirty="0" smtClean="0"/>
              <a:t>Titulación + Dos años de experiencia en la Industria Agroalimentaria.</a:t>
            </a:r>
            <a:endParaRPr lang="es-ES" sz="1800" b="0" dirty="0"/>
          </a:p>
          <a:p>
            <a:r>
              <a:rPr lang="es-ES" sz="1800" dirty="0" smtClean="0"/>
              <a:t>Módulos: </a:t>
            </a:r>
            <a:r>
              <a:rPr lang="es-ES" sz="1800" b="0" dirty="0" smtClean="0"/>
              <a:t>Medio ambiente / Prevención/ Calidad/ Gestión de procesos / Logística / Estrategia empresarial/ Marketing y Ventas / Control y Gestión / Recursos Humanos.</a:t>
            </a:r>
            <a:endParaRPr lang="es-ES" sz="1800" b="0" dirty="0"/>
          </a:p>
          <a:p>
            <a:r>
              <a:rPr lang="es-ES" sz="1800" dirty="0" smtClean="0"/>
              <a:t>Web: </a:t>
            </a:r>
            <a:r>
              <a:rPr lang="es-ES" sz="1800" dirty="0" smtClean="0">
                <a:hlinkClick r:id="rId2"/>
              </a:rPr>
              <a:t>http</a:t>
            </a:r>
            <a:r>
              <a:rPr lang="es-ES" sz="1800" dirty="0">
                <a:hlinkClick r:id="rId2"/>
              </a:rPr>
              <a:t>://</a:t>
            </a:r>
            <a:r>
              <a:rPr lang="es-ES" sz="1800" dirty="0" smtClean="0">
                <a:hlinkClick r:id="rId2"/>
              </a:rPr>
              <a:t>www.cesif.es/fotos_documentos/FICHERO3.pdf</a:t>
            </a:r>
            <a:endParaRPr lang="es-ES" sz="1800" dirty="0" smtClean="0"/>
          </a:p>
          <a:p>
            <a:endParaRPr lang="es-ES" sz="1800" dirty="0"/>
          </a:p>
          <a:p>
            <a:r>
              <a:rPr lang="es-ES" sz="1800" dirty="0" smtClean="0"/>
              <a:t>Máster en Tecnología, Control y Seguridad Alimentaria.</a:t>
            </a:r>
            <a:endParaRPr lang="es-E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915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Seguridad Alimentaria ( Madrid )</a:t>
            </a:r>
            <a:br>
              <a:rPr lang="es-ES" dirty="0"/>
            </a:b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Lugar: </a:t>
            </a:r>
            <a:r>
              <a:rPr lang="es-ES" dirty="0" smtClean="0"/>
              <a:t>Madrid</a:t>
            </a:r>
            <a:endParaRPr lang="es-ES" dirty="0"/>
          </a:p>
          <a:p>
            <a:r>
              <a:rPr lang="es-ES" dirty="0"/>
              <a:t>Universidad: </a:t>
            </a:r>
            <a:r>
              <a:rPr lang="es-ES" dirty="0" smtClean="0"/>
              <a:t> </a:t>
            </a:r>
            <a:r>
              <a:rPr lang="es-ES" dirty="0" smtClean="0"/>
              <a:t>Aecosan</a:t>
            </a:r>
            <a:r>
              <a:rPr lang="es-ES" dirty="0" smtClean="0"/>
              <a:t> , Comunidad de Madrid , Universidad Complutense de Madrid.</a:t>
            </a:r>
            <a:endParaRPr lang="es-ES" dirty="0"/>
          </a:p>
          <a:p>
            <a:r>
              <a:rPr lang="es-ES" dirty="0"/>
              <a:t>Duración</a:t>
            </a:r>
            <a:r>
              <a:rPr lang="es-ES" dirty="0" smtClean="0"/>
              <a:t>: 1 año</a:t>
            </a:r>
            <a:endParaRPr lang="es-ES" dirty="0"/>
          </a:p>
          <a:p>
            <a:r>
              <a:rPr lang="es-ES" dirty="0"/>
              <a:t>Comienzo</a:t>
            </a:r>
            <a:r>
              <a:rPr lang="es-ES" dirty="0" smtClean="0"/>
              <a:t>: Octubre</a:t>
            </a:r>
            <a:endParaRPr lang="es-ES" dirty="0"/>
          </a:p>
          <a:p>
            <a:r>
              <a:rPr lang="es-ES" dirty="0"/>
              <a:t>Precio</a:t>
            </a:r>
            <a:r>
              <a:rPr lang="es-ES" dirty="0" smtClean="0"/>
              <a:t>: 7150 euros ( Fraccionable) </a:t>
            </a:r>
          </a:p>
          <a:p>
            <a:r>
              <a:rPr lang="es-ES" dirty="0" smtClean="0"/>
              <a:t>Características: </a:t>
            </a:r>
            <a:r>
              <a:rPr lang="es-ES" b="0" dirty="0" smtClean="0"/>
              <a:t>Prácticas externas. Bolsa de empleo . Titulaciones y Certificaciones .</a:t>
            </a:r>
            <a:endParaRPr lang="es-ES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0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Seguridad Alimentaria ( Madrid )</a:t>
            </a:r>
            <a:br>
              <a:rPr lang="es-ES" dirty="0"/>
            </a:b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00629"/>
            <a:ext cx="8164388" cy="2112348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/>
              <a:t>Requerimientos</a:t>
            </a:r>
            <a:r>
              <a:rPr lang="es-ES" sz="2000" dirty="0" smtClean="0"/>
              <a:t>: Titulación.</a:t>
            </a:r>
            <a:endParaRPr lang="es-ES" sz="2000" dirty="0"/>
          </a:p>
          <a:p>
            <a:r>
              <a:rPr lang="es-ES" sz="2000" dirty="0" smtClean="0"/>
              <a:t>Módulos</a:t>
            </a:r>
            <a:r>
              <a:rPr lang="es-ES" sz="2000" dirty="0"/>
              <a:t>: http://www.masterenseguridadalimentaria.com/sobre-el-master/</a:t>
            </a:r>
            <a:endParaRPr lang="es-ES" sz="2000" dirty="0"/>
          </a:p>
          <a:p>
            <a:r>
              <a:rPr lang="es-ES" sz="2000" dirty="0"/>
              <a:t>Aplicación</a:t>
            </a:r>
            <a:r>
              <a:rPr lang="es-ES" sz="2000" dirty="0" smtClean="0"/>
              <a:t>: 17 de Marzo- 30 Junio</a:t>
            </a:r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Web</a:t>
            </a:r>
            <a:r>
              <a:rPr lang="es-ES" sz="2000" dirty="0"/>
              <a:t>: http://www.masterenseguridadalimentaria.com/</a:t>
            </a:r>
            <a:endParaRPr lang="es-ES" sz="2000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851920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MBA Internacional en dirección de empresas agroalimentarias</a:t>
            </a:r>
            <a:br>
              <a:rPr lang="es-ES" dirty="0"/>
            </a:b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4992668"/>
          </a:xfrm>
        </p:spPr>
        <p:txBody>
          <a:bodyPr>
            <a:normAutofit/>
          </a:bodyPr>
          <a:lstStyle/>
          <a:p>
            <a:r>
              <a:rPr lang="es-ES" dirty="0"/>
              <a:t>Lugar: </a:t>
            </a:r>
            <a:r>
              <a:rPr lang="es-ES" dirty="0" smtClean="0"/>
              <a:t>Online</a:t>
            </a:r>
            <a:endParaRPr lang="es-ES" dirty="0"/>
          </a:p>
          <a:p>
            <a:r>
              <a:rPr lang="es-ES" dirty="0"/>
              <a:t>Universidad: </a:t>
            </a:r>
            <a:r>
              <a:rPr lang="es-ES" dirty="0" smtClean="0"/>
              <a:t>Bureau Veritas Formación</a:t>
            </a:r>
            <a:endParaRPr lang="es-ES" dirty="0"/>
          </a:p>
          <a:p>
            <a:r>
              <a:rPr lang="es-ES" dirty="0"/>
              <a:t>Duración</a:t>
            </a:r>
            <a:r>
              <a:rPr lang="es-ES" dirty="0" smtClean="0"/>
              <a:t>: 1 año</a:t>
            </a:r>
            <a:endParaRPr lang="es-ES" dirty="0"/>
          </a:p>
          <a:p>
            <a:r>
              <a:rPr lang="es-ES" dirty="0" smtClean="0"/>
              <a:t>Características: 60 </a:t>
            </a:r>
            <a:r>
              <a:rPr lang="es-ES" dirty="0" smtClean="0"/>
              <a:t>ETCs</a:t>
            </a:r>
            <a:r>
              <a:rPr lang="es-ES" dirty="0" smtClean="0"/>
              <a:t> . Prácticas y Proyectos . </a:t>
            </a:r>
            <a:endParaRPr lang="es-ES" dirty="0"/>
          </a:p>
          <a:p>
            <a:r>
              <a:rPr lang="es-ES" dirty="0"/>
              <a:t>Precio</a:t>
            </a:r>
            <a:r>
              <a:rPr lang="es-ES" dirty="0" smtClean="0"/>
              <a:t>: 3600 euros</a:t>
            </a:r>
          </a:p>
          <a:p>
            <a:r>
              <a:rPr lang="es-ES" dirty="0"/>
              <a:t>Requerimientos: no tiene</a:t>
            </a:r>
          </a:p>
          <a:p>
            <a:r>
              <a:rPr lang="es-ES" dirty="0" smtClean="0"/>
              <a:t>Módulos: </a:t>
            </a:r>
            <a:r>
              <a:rPr lang="es-ES" dirty="0"/>
              <a:t>http://www.bureauveritasformacion.com/master-mba-internacional-en-direccion-de-empresas-agroalimentarias-1175.aspx</a:t>
            </a:r>
          </a:p>
          <a:p>
            <a:r>
              <a:rPr lang="es-ES" dirty="0"/>
              <a:t>Aplicación: on-line</a:t>
            </a:r>
          </a:p>
          <a:p>
            <a:endParaRPr lang="es-ES" dirty="0"/>
          </a:p>
          <a:p>
            <a:r>
              <a:rPr lang="es-ES" dirty="0"/>
              <a:t>Web: http://www.bureauveritasformacion.com/fichas/pdf/Master_mba_int_direccion_empresas_agroalimentarias.pdf</a:t>
            </a:r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en gestión de empresas alimentarias( Madrid ) </a:t>
            </a:r>
            <a:br>
              <a:rPr lang="es-ES" dirty="0"/>
            </a:b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912548"/>
          </a:xfrm>
        </p:spPr>
        <p:txBody>
          <a:bodyPr>
            <a:normAutofit/>
          </a:bodyPr>
          <a:lstStyle/>
          <a:p>
            <a:r>
              <a:rPr lang="es-ES" dirty="0"/>
              <a:t>Lugar: </a:t>
            </a:r>
            <a:r>
              <a:rPr lang="es-ES" dirty="0" smtClean="0"/>
              <a:t>Madrid </a:t>
            </a:r>
            <a:endParaRPr lang="es-ES" dirty="0"/>
          </a:p>
          <a:p>
            <a:r>
              <a:rPr lang="es-ES" dirty="0"/>
              <a:t>Duración</a:t>
            </a:r>
            <a:r>
              <a:rPr lang="es-ES" dirty="0" smtClean="0"/>
              <a:t>: 1 año. Clases Viernes y sábados.</a:t>
            </a:r>
            <a:endParaRPr lang="es-ES" dirty="0"/>
          </a:p>
          <a:p>
            <a:r>
              <a:rPr lang="es-ES" dirty="0"/>
              <a:t>Comienzo</a:t>
            </a:r>
            <a:r>
              <a:rPr lang="es-ES" dirty="0" smtClean="0"/>
              <a:t>: Octubre a Septiembre</a:t>
            </a:r>
            <a:endParaRPr lang="es-ES" dirty="0"/>
          </a:p>
          <a:p>
            <a:r>
              <a:rPr lang="es-ES" dirty="0"/>
              <a:t>Precio</a:t>
            </a:r>
            <a:r>
              <a:rPr lang="es-ES" dirty="0" smtClean="0"/>
              <a:t>: 9800 euros ( Fraccionado)</a:t>
            </a:r>
          </a:p>
          <a:p>
            <a:r>
              <a:rPr lang="es-ES" dirty="0" smtClean="0"/>
              <a:t>Características : 60 ETCS. Importantes Colaboradores. Red Profesional.</a:t>
            </a:r>
          </a:p>
          <a:p>
            <a:r>
              <a:rPr lang="es-ES" dirty="0">
                <a:hlinkClick r:id="rId2"/>
              </a:rPr>
              <a:t>http://www.nebrija.com/escuela-negocios/mba-master/master-centros-asociados/master-gestion-agroalimentaria/pdf-master-gestion-empresas-agroalimentarias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r>
              <a:rPr lang="es-ES" dirty="0" smtClean="0"/>
              <a:t>Admisión: Titulación y CV. Prueba de capacidad.</a:t>
            </a:r>
          </a:p>
          <a:p>
            <a:r>
              <a:rPr lang="es-ES" dirty="0"/>
              <a:t>Becas: http://www.nebrija.com/escuela-negocios/admisiones/becas/becas.php</a:t>
            </a:r>
            <a:endParaRPr lang="es-ES" dirty="0" smtClean="0"/>
          </a:p>
          <a:p>
            <a:r>
              <a:rPr lang="es-ES" dirty="0" smtClean="0"/>
              <a:t>Web: </a:t>
            </a:r>
            <a:r>
              <a:rPr lang="en-GB" dirty="0" smtClean="0"/>
              <a:t>http</a:t>
            </a:r>
            <a:r>
              <a:rPr lang="en-GB" dirty="0"/>
              <a:t>://www.nebrija.com/escuela-negocios/mba-master/master-centros-asociados/master-gestion-agroalimentaria/master-gestion-empresas-agroalimentarias-programa.php</a:t>
            </a:r>
          </a:p>
          <a:p>
            <a:endParaRPr lang="es-ES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06651"/>
            <a:ext cx="3275856" cy="218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Fin. Buena suerte desde </a:t>
            </a:r>
            <a:r>
              <a:rPr lang="es-E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atecta-aragón</a:t>
            </a:r>
            <a:endParaRPr lang="en-GB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608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6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IMPORTANTE TENER EN CUENTA: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00628"/>
            <a:ext cx="8092380" cy="38405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Prestigio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Calidad/Precio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Profesorado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Bolsa de trabajo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Prácticas externas nacionales e internacionales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Subvenciones o becas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Porcentaje de ex- alumnos con trabajo ( % recuperación)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7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MÁSTERS PÚBLICOS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00628"/>
            <a:ext cx="8784976" cy="3912548"/>
          </a:xfrm>
        </p:spPr>
        <p:txBody>
          <a:bodyPr>
            <a:normAutofit lnSpcReduction="10000"/>
          </a:bodyPr>
          <a:lstStyle/>
          <a:p>
            <a:r>
              <a:rPr lang="es-ES" sz="2000" u="sng" dirty="0" smtClean="0"/>
              <a:t>INICIACIÓN A LA INVESTIGACIÓN: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Máster Universitario en Iniciación a la Investigación en Ciencia y Tecnología de los </a:t>
            </a:r>
            <a:r>
              <a:rPr lang="es-ES" sz="2000" b="0" dirty="0" smtClean="0"/>
              <a:t>Alimentos ( Zaragoza)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Máster Universitario en Universitario en Investigación en Veterinaria y Ciencia y Tecnología de Los </a:t>
            </a:r>
            <a:r>
              <a:rPr lang="es-ES" sz="2000" b="0" dirty="0" smtClean="0"/>
              <a:t>alimentos (León)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Máster Universitario en Investigación y Biotecnología </a:t>
            </a:r>
            <a:r>
              <a:rPr lang="es-ES" sz="2000" b="0" dirty="0" smtClean="0"/>
              <a:t>Agrarias ( Castellón)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Máster Universitario en Investigación en Ciencia, Tecnología y Control de los </a:t>
            </a:r>
            <a:r>
              <a:rPr lang="es-ES" sz="2000" b="0" dirty="0" smtClean="0"/>
              <a:t>Alimentos.( Elche)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Máster Universitario en Investigación en Ciencia Animal y de Los </a:t>
            </a:r>
            <a:r>
              <a:rPr lang="es-ES" sz="2000" b="0" dirty="0" smtClean="0"/>
              <a:t>alimentos ( Barcelona)</a:t>
            </a:r>
            <a:endParaRPr lang="es-ES" sz="2000" b="0" dirty="0"/>
          </a:p>
          <a:p>
            <a:pPr>
              <a:buFont typeface="Arial" panose="020B0604020202020204" pitchFamily="34" charset="0"/>
              <a:buChar char="•"/>
            </a:pPr>
            <a:endParaRPr lang="es-ES" sz="20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s-ES" sz="2000" b="0" dirty="0"/>
          </a:p>
          <a:p>
            <a:pPr>
              <a:buFont typeface="Arial" panose="020B0604020202020204" pitchFamily="34" charset="0"/>
              <a:buChar char="•"/>
            </a:pPr>
            <a:endParaRPr lang="es-ES" sz="2000" b="0" dirty="0"/>
          </a:p>
          <a:p>
            <a:pPr>
              <a:buFont typeface="Arial" panose="020B0604020202020204" pitchFamily="34" charset="0"/>
              <a:buChar char="•"/>
            </a:pPr>
            <a:endParaRPr lang="es-ES" sz="2000" b="0" dirty="0"/>
          </a:p>
          <a:p>
            <a:pPr>
              <a:buFont typeface="Arial" panose="020B0604020202020204" pitchFamily="34" charset="0"/>
              <a:buChar char="•"/>
            </a:pP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5277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Máster Universitario en Iniciación a la Investigación en Ciencia y Tecnología de los </a:t>
            </a:r>
            <a:r>
              <a:rPr lang="es-ES" sz="2000" dirty="0" smtClean="0"/>
              <a:t>Alimentos</a:t>
            </a:r>
            <a:endParaRPr lang="en-GB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00628"/>
            <a:ext cx="8784976" cy="3579849"/>
          </a:xfrm>
        </p:spPr>
        <p:txBody>
          <a:bodyPr>
            <a:normAutofit/>
          </a:bodyPr>
          <a:lstStyle/>
          <a:p>
            <a:r>
              <a:rPr lang="es-ES" sz="2000" dirty="0" smtClean="0"/>
              <a:t>Lugar: Zaragoza</a:t>
            </a:r>
          </a:p>
          <a:p>
            <a:r>
              <a:rPr lang="es-ES" sz="2000" dirty="0" smtClean="0"/>
              <a:t>Universidad de Zaragoza</a:t>
            </a:r>
          </a:p>
          <a:p>
            <a:r>
              <a:rPr lang="es-ES" sz="2000" dirty="0" smtClean="0"/>
              <a:t>Duración: 1 año. Clases por la tarde.</a:t>
            </a:r>
          </a:p>
          <a:p>
            <a:r>
              <a:rPr lang="es-ES" sz="2000" dirty="0" smtClean="0"/>
              <a:t>Comienzo: Septiembre-Octubre</a:t>
            </a:r>
          </a:p>
          <a:p>
            <a:r>
              <a:rPr lang="es-ES" sz="2000" dirty="0" smtClean="0"/>
              <a:t>Precio: Julio- Septiembre –Octubre. Alrededor de 2500-3000 euros.</a:t>
            </a:r>
          </a:p>
          <a:p>
            <a:endParaRPr lang="es-ES" sz="2000" dirty="0"/>
          </a:p>
          <a:p>
            <a:r>
              <a:rPr lang="es-ES" sz="2000" dirty="0"/>
              <a:t>http://wzar.unizar.es/servicios/maste/masteacces/matri/preci.html</a:t>
            </a:r>
            <a:endParaRPr lang="es-ES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1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Máster Universitario en Iniciación a la Investigación en Ciencia y Tecnología de los Alimentos</a:t>
            </a:r>
            <a:endParaRPr lang="en-GB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0" y="1052736"/>
            <a:ext cx="4139952" cy="3960440"/>
          </a:xfrm>
        </p:spPr>
        <p:txBody>
          <a:bodyPr>
            <a:normAutofit/>
          </a:bodyPr>
          <a:lstStyle/>
          <a:p>
            <a:r>
              <a:rPr lang="es-ES" sz="1400" dirty="0"/>
              <a:t>Requerimientos</a:t>
            </a:r>
            <a:r>
              <a:rPr lang="es-ES" sz="1400" dirty="0" smtClean="0"/>
              <a:t>: </a:t>
            </a:r>
            <a:r>
              <a:rPr lang="es-ES" sz="1400" b="0" dirty="0" smtClean="0"/>
              <a:t>Titulo Universitario. </a:t>
            </a:r>
            <a:endParaRPr lang="es-ES" sz="1400" b="0" dirty="0"/>
          </a:p>
          <a:p>
            <a:r>
              <a:rPr lang="es-ES" sz="1400" dirty="0" smtClean="0"/>
              <a:t>Módulos:</a:t>
            </a:r>
            <a:endParaRPr lang="es-ES" sz="1400" dirty="0" smtClean="0"/>
          </a:p>
          <a:p>
            <a:r>
              <a:rPr lang="es-ES" sz="1400" dirty="0" smtClean="0"/>
              <a:t>Aplicación:</a:t>
            </a:r>
            <a:r>
              <a:rPr lang="en-GB" sz="1400" dirty="0"/>
              <a:t> </a:t>
            </a:r>
            <a:r>
              <a:rPr lang="en-GB" sz="1400" b="0" dirty="0">
                <a:hlinkClick r:id="rId2" tooltip="Secretaría virtual"/>
              </a:rPr>
              <a:t>http://</a:t>
            </a:r>
            <a:r>
              <a:rPr lang="en-GB" sz="1400" b="0" dirty="0" smtClean="0">
                <a:hlinkClick r:id="rId2" tooltip="Secretaría virtual"/>
              </a:rPr>
              <a:t>www.unizar.es/secretaria_virtual.html</a:t>
            </a:r>
            <a:r>
              <a:rPr lang="en-GB" sz="1400" b="0" dirty="0" smtClean="0"/>
              <a:t> . </a:t>
            </a:r>
            <a:r>
              <a:rPr lang="en-GB" sz="1400" b="0" dirty="0" smtClean="0"/>
              <a:t>Junio</a:t>
            </a:r>
            <a:r>
              <a:rPr lang="en-GB" sz="1400" b="0" dirty="0" smtClean="0"/>
              <a:t>-Julio-</a:t>
            </a:r>
            <a:r>
              <a:rPr lang="en-GB" sz="1400" b="0" dirty="0" smtClean="0"/>
              <a:t>Septiembre</a:t>
            </a:r>
            <a:r>
              <a:rPr lang="en-GB" sz="1400" b="0" dirty="0" smtClean="0"/>
              <a:t>.</a:t>
            </a:r>
            <a:endParaRPr lang="es-ES" sz="1400" b="0" dirty="0"/>
          </a:p>
          <a:p>
            <a:r>
              <a:rPr lang="es-ES" sz="1400" dirty="0" smtClean="0"/>
              <a:t>Web</a:t>
            </a:r>
            <a:r>
              <a:rPr lang="es-ES" sz="1400" dirty="0"/>
              <a:t>:</a:t>
            </a:r>
          </a:p>
          <a:p>
            <a:r>
              <a:rPr lang="en-GB" dirty="0"/>
              <a:t>http://titulaciones.unizar.es/ini-inves-cien-tec-alimentos/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14881" r="28718" b="10516"/>
          <a:stretch/>
        </p:blipFill>
        <p:spPr bwMode="auto">
          <a:xfrm>
            <a:off x="4139952" y="908720"/>
            <a:ext cx="5004048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Universitario en Investigación en Ciencia Animal y de Los alimentos</a:t>
            </a:r>
            <a:br>
              <a:rPr lang="es-ES" dirty="0"/>
            </a:b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912548"/>
          </a:xfrm>
        </p:spPr>
        <p:txBody>
          <a:bodyPr/>
          <a:lstStyle/>
          <a:p>
            <a:r>
              <a:rPr lang="es-ES" sz="2000" dirty="0"/>
              <a:t>Lugar: </a:t>
            </a:r>
            <a:r>
              <a:rPr lang="es-ES" sz="2000" dirty="0" smtClean="0"/>
              <a:t>Barcelona</a:t>
            </a:r>
            <a:endParaRPr lang="es-ES" sz="2000" dirty="0"/>
          </a:p>
          <a:p>
            <a:r>
              <a:rPr lang="es-ES" sz="2000" dirty="0"/>
              <a:t>Universidad: </a:t>
            </a:r>
            <a:r>
              <a:rPr lang="es-ES" sz="2000" dirty="0" smtClean="0"/>
              <a:t>Universidad Autónoma de Barcelona</a:t>
            </a:r>
            <a:endParaRPr lang="es-ES" sz="2000" dirty="0"/>
          </a:p>
          <a:p>
            <a:r>
              <a:rPr lang="es-ES" sz="2000" dirty="0"/>
              <a:t>Duración</a:t>
            </a:r>
            <a:r>
              <a:rPr lang="es-ES" sz="2000" dirty="0" smtClean="0"/>
              <a:t>: 1 año</a:t>
            </a:r>
            <a:endParaRPr lang="es-ES" sz="2000" dirty="0"/>
          </a:p>
          <a:p>
            <a:r>
              <a:rPr lang="es-ES" sz="2000" dirty="0"/>
              <a:t>Comienzo</a:t>
            </a:r>
            <a:r>
              <a:rPr lang="es-ES" sz="2000" dirty="0" smtClean="0"/>
              <a:t>: Octubre</a:t>
            </a:r>
            <a:endParaRPr lang="es-ES" sz="2000" dirty="0"/>
          </a:p>
          <a:p>
            <a:r>
              <a:rPr lang="es-ES" sz="2000" dirty="0"/>
              <a:t>Precio</a:t>
            </a:r>
            <a:r>
              <a:rPr lang="es-ES" sz="2000" dirty="0" smtClean="0"/>
              <a:t>: 46,111 euros / crédito</a:t>
            </a:r>
          </a:p>
          <a:p>
            <a:pPr marL="0" indent="0"/>
            <a:r>
              <a:rPr lang="es-ES" sz="2000" dirty="0" smtClean="0"/>
              <a:t>Características: </a:t>
            </a:r>
            <a:r>
              <a:rPr lang="es-ES" sz="2000" b="0" dirty="0" smtClean="0"/>
              <a:t>Mínimo </a:t>
            </a:r>
            <a:r>
              <a:rPr lang="es-ES" sz="2000" b="0" dirty="0"/>
              <a:t>de 15 . Máximo de 30 </a:t>
            </a:r>
            <a:r>
              <a:rPr lang="es-ES" sz="2000" b="0" dirty="0" smtClean="0"/>
              <a:t>personas. Presencial . Mañana y tarde. Castellano e inglés. 60 créditos. Programa de movilidad</a:t>
            </a:r>
            <a:r>
              <a:rPr lang="es-ES" sz="2000" dirty="0" smtClean="0"/>
              <a:t>. </a:t>
            </a:r>
            <a:endParaRPr lang="es-ES" sz="2000" dirty="0"/>
          </a:p>
          <a:p>
            <a:endParaRPr lang="es-E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27984" cy="5877272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Requerimientos: </a:t>
            </a:r>
            <a:r>
              <a:rPr lang="es-ES" b="0" dirty="0" smtClean="0"/>
              <a:t>Exp.Acad</a:t>
            </a:r>
            <a:r>
              <a:rPr lang="es-ES" b="0" dirty="0" smtClean="0"/>
              <a:t> ( 60%) + </a:t>
            </a:r>
            <a:r>
              <a:rPr lang="es-ES" b="0" dirty="0" smtClean="0"/>
              <a:t>C.Vitae</a:t>
            </a:r>
            <a:r>
              <a:rPr lang="es-ES" b="0" dirty="0" smtClean="0"/>
              <a:t> ( 30 %) + Inglés ( B2)10</a:t>
            </a:r>
            <a:r>
              <a:rPr lang="es-ES" b="0" dirty="0" smtClean="0"/>
              <a:t>% . Entrevista con el tutor.</a:t>
            </a:r>
            <a:endParaRPr lang="es-ES" dirty="0" smtClean="0"/>
          </a:p>
          <a:p>
            <a:r>
              <a:rPr lang="es-ES" dirty="0" smtClean="0"/>
              <a:t>Módulos:</a:t>
            </a:r>
            <a:endParaRPr lang="es-ES" dirty="0"/>
          </a:p>
          <a:p>
            <a:r>
              <a:rPr lang="es-ES" dirty="0"/>
              <a:t>Aplicación</a:t>
            </a:r>
            <a:r>
              <a:rPr lang="es-ES" dirty="0" smtClean="0"/>
              <a:t>: </a:t>
            </a:r>
            <a:r>
              <a:rPr lang="es-ES" b="0" dirty="0" smtClean="0"/>
              <a:t>Abierta pre-inscripción desde el 16 de Enero.</a:t>
            </a:r>
            <a:endParaRPr lang="es-ES" b="0" dirty="0"/>
          </a:p>
          <a:p>
            <a:r>
              <a:rPr lang="es-ES" dirty="0" smtClean="0"/>
              <a:t>Becas: http</a:t>
            </a:r>
            <a:r>
              <a:rPr lang="es-ES" b="0" dirty="0" smtClean="0"/>
              <a:t>://</a:t>
            </a:r>
            <a:r>
              <a:rPr lang="es-ES" b="0" dirty="0"/>
              <a:t>www.uab.cat/web/informacion-academica-de-los-masteres-oficiales/la-oferta-de-masteres-oficiales/becas/calidad-de-alimentos-de-origen-animal-1345655939724.html?param1=1345648445837</a:t>
            </a:r>
          </a:p>
          <a:p>
            <a:r>
              <a:rPr lang="es-ES" dirty="0"/>
              <a:t>Web: http</a:t>
            </a:r>
            <a:r>
              <a:rPr lang="es-ES" b="0" dirty="0"/>
              <a:t>://www.uab.cat/servlet/Satellite?cid=1096480309770&amp;pagename=UAB/Page/TemplatePageDetallEstudisPOP&amp;param1=1204531804437</a:t>
            </a:r>
          </a:p>
          <a:p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Máster Universitario en Investigación en Ciencia Animal y de Los alimentos</a:t>
            </a:r>
            <a:br>
              <a:rPr lang="es-ES" dirty="0"/>
            </a:b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9" t="15221" r="13140" b="13052"/>
          <a:stretch/>
        </p:blipFill>
        <p:spPr bwMode="auto">
          <a:xfrm>
            <a:off x="4427984" y="980728"/>
            <a:ext cx="4716016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9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MÁSTERS PÚBLICOS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912548"/>
          </a:xfrm>
        </p:spPr>
        <p:txBody>
          <a:bodyPr/>
          <a:lstStyle/>
          <a:p>
            <a:r>
              <a:rPr lang="es-ES" u="sng" dirty="0" smtClean="0"/>
              <a:t>INNOVACIÓN Y CALIDAD ALIMENTARIA: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Máster Universitario en Calidad y Seguridad </a:t>
            </a:r>
            <a:r>
              <a:rPr lang="es-ES" sz="2000" b="0" dirty="0" smtClean="0"/>
              <a:t>Alimentaria.( País Vasco)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Máster Universitario en Calidad de Alimentos de Origen </a:t>
            </a:r>
            <a:r>
              <a:rPr lang="es-ES" sz="2000" b="0" dirty="0" smtClean="0"/>
              <a:t>Animal. (UAB)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Máster Universitario en Universitario en </a:t>
            </a:r>
            <a:r>
              <a:rPr lang="es-ES" sz="2000" b="0" dirty="0" smtClean="0"/>
              <a:t>Química </a:t>
            </a:r>
            <a:r>
              <a:rPr lang="es-ES" sz="2000" b="0" dirty="0"/>
              <a:t>Agrícola y Nuevos </a:t>
            </a:r>
            <a:r>
              <a:rPr lang="es-ES" sz="2000" b="0" dirty="0" smtClean="0"/>
              <a:t>Alimentos ( UAM)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Máster Universitario en Desarrollo e Innovación de </a:t>
            </a:r>
            <a:r>
              <a:rPr lang="es-ES" sz="2000" b="0" dirty="0" smtClean="0"/>
              <a:t>Alimentos.(UB)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Máster en Calidad y Seguridad </a:t>
            </a:r>
            <a:r>
              <a:rPr lang="es-ES" sz="2000" b="0" dirty="0" smtClean="0"/>
              <a:t>Alimentaria ( Valencia)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Innovación en la </a:t>
            </a:r>
            <a:r>
              <a:rPr lang="es-ES" sz="2000" b="0" dirty="0" smtClean="0"/>
              <a:t>Ind.Alimantaria</a:t>
            </a:r>
            <a:r>
              <a:rPr lang="es-ES" sz="2000" b="0" dirty="0" smtClean="0"/>
              <a:t> ( Lleida)</a:t>
            </a:r>
            <a:endParaRPr lang="es-ES" sz="2000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s-ES" b="0" dirty="0"/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5589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237</TotalTime>
  <Words>1350</Words>
  <Application>Microsoft Office PowerPoint</Application>
  <PresentationFormat>Presentación en pantalla (4:3)</PresentationFormat>
  <Paragraphs>219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Ángulos</vt:lpstr>
      <vt:lpstr>Másters  Nacionales CTA</vt:lpstr>
      <vt:lpstr>¿ Qué es un máster?</vt:lpstr>
      <vt:lpstr>IMPORTANTE TENER EN CUENTA:</vt:lpstr>
      <vt:lpstr>MÁSTERS PÚBLICOS</vt:lpstr>
      <vt:lpstr>Máster Universitario en Iniciación a la Investigación en Ciencia y Tecnología de los Alimentos</vt:lpstr>
      <vt:lpstr>Máster Universitario en Iniciación a la Investigación en Ciencia y Tecnología de los Alimentos</vt:lpstr>
      <vt:lpstr>Máster Universitario en Investigación en Ciencia Animal y de Los alimentos </vt:lpstr>
      <vt:lpstr>Máster Universitario en Investigación en Ciencia Animal y de Los alimentos </vt:lpstr>
      <vt:lpstr>MÁSTERS PÚBLICOS</vt:lpstr>
      <vt:lpstr>Máster Universitario en Calidad de Alimentos de Origen Animal. (UAB) </vt:lpstr>
      <vt:lpstr>Máster Universitario en Calidad de Alimentos de Origen Animal. (UAB)</vt:lpstr>
      <vt:lpstr>Máster en Calidad y Seguridad Alimentaria ( Valencia) </vt:lpstr>
      <vt:lpstr>Máster en Calidad y Seguridad Alimentaria ( Valencia) </vt:lpstr>
      <vt:lpstr>Innovación en la Ind. Alimentaria ( Lleida) </vt:lpstr>
      <vt:lpstr>Innovación en la Ind. Alimantaria ( Lleida) </vt:lpstr>
      <vt:lpstr>MÁSTERS PÚBLICOS</vt:lpstr>
      <vt:lpstr>Máster en seguridad y biotecnología alimentarias.( Burgos) </vt:lpstr>
      <vt:lpstr>Máster en seguridad y biotecnología alimentarias.( Burgos)</vt:lpstr>
      <vt:lpstr>Máster Universitario en Ciencia y Tecnología de la Carne. ( Extremadura) </vt:lpstr>
      <vt:lpstr>Máster Universitario en Ciencia y Tecnología de la Carne. ( Extremadura) </vt:lpstr>
      <vt:lpstr>MÁSTERS PÚBLICOS</vt:lpstr>
      <vt:lpstr>MÁSTERS PRIVADOS</vt:lpstr>
      <vt:lpstr>Máster en gestión de empresas alimentarias( Madrid )  </vt:lpstr>
      <vt:lpstr>Máster en Gestión Integral de Empresas Alimentarias ( Madrid y Barcelona) </vt:lpstr>
      <vt:lpstr>Seguridad Alimentaria ( Madrid ) </vt:lpstr>
      <vt:lpstr>Seguridad Alimentaria ( Madrid ) </vt:lpstr>
      <vt:lpstr>MBA Internacional en dirección de empresas agroalimentarias </vt:lpstr>
      <vt:lpstr>Máster en gestión de empresas alimentarias( Madrid )  </vt:lpstr>
      <vt:lpstr>Fin. Buena suerte desde atecta-aragón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Másters Nacionales CTA</dc:title>
  <dc:creator>Usuario</dc:creator>
  <cp:lastModifiedBy>Usuario</cp:lastModifiedBy>
  <cp:revision>31</cp:revision>
  <dcterms:created xsi:type="dcterms:W3CDTF">2015-02-23T18:11:53Z</dcterms:created>
  <dcterms:modified xsi:type="dcterms:W3CDTF">2015-02-25T10:08:01Z</dcterms:modified>
</cp:coreProperties>
</file>