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74" r:id="rId7"/>
    <p:sldId id="276" r:id="rId8"/>
    <p:sldId id="277" r:id="rId9"/>
    <p:sldId id="280" r:id="rId10"/>
    <p:sldId id="282" r:id="rId11"/>
    <p:sldId id="281" r:id="rId12"/>
    <p:sldId id="284" r:id="rId13"/>
    <p:sldId id="285" r:id="rId14"/>
    <p:sldId id="288" r:id="rId15"/>
    <p:sldId id="26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86C961D-9176-47C6-AF90-141AD29FD647}">
          <p14:sldIdLst>
            <p14:sldId id="256"/>
            <p14:sldId id="269"/>
            <p14:sldId id="270"/>
            <p14:sldId id="271"/>
            <p14:sldId id="257"/>
            <p14:sldId id="274"/>
            <p14:sldId id="276"/>
            <p14:sldId id="277"/>
            <p14:sldId id="280"/>
            <p14:sldId id="282"/>
            <p14:sldId id="281"/>
            <p14:sldId id="284"/>
            <p14:sldId id="285"/>
            <p14:sldId id="288"/>
          </p14:sldIdLst>
        </p14:section>
        <p14:section name="Sección sin título" id="{ED946AAA-11DD-4ABD-91D1-7BA08499A996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85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66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1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7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5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39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16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58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3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9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77000">
              <a:schemeClr val="bg2">
                <a:tint val="45000"/>
                <a:shade val="99000"/>
                <a:satMod val="35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0D37-15DB-4B4F-891D-B44498B0C65C}" type="datetimeFigureOut">
              <a:rPr lang="es-ES" smtClean="0"/>
              <a:t>12/05/2016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7F6-7681-4656-8FCD-5983D3A75A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0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41065" y="3999453"/>
            <a:ext cx="7403343" cy="1805811"/>
          </a:xfrm>
        </p:spPr>
        <p:txBody>
          <a:bodyPr>
            <a:normAutofit fontScale="92500" lnSpcReduction="20000"/>
          </a:bodyPr>
          <a:lstStyle/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JORNADAS CIENTÍFICAS: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DIFERENCIACIÓN DE PRODUCTOS AGROALIMENTARIOS DE ARAGÓN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36096" y="587727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/>
              <a:t>ATECTA- ARAGÓN</a:t>
            </a:r>
          </a:p>
          <a:p>
            <a:pPr algn="r"/>
            <a:r>
              <a:rPr lang="es-ES" sz="2000" dirty="0" smtClean="0"/>
              <a:t>Zaragoza, 12 de mayo</a:t>
            </a:r>
            <a:endParaRPr lang="es-ES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194"/>
          <a:stretch/>
        </p:blipFill>
        <p:spPr bwMode="auto">
          <a:xfrm>
            <a:off x="3131840" y="692695"/>
            <a:ext cx="2835275" cy="33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/>
          <a:lstStyle/>
          <a:p>
            <a:r>
              <a:rPr lang="es-ES" dirty="0" smtClean="0"/>
              <a:t>IDENTIFICACIÓN EN MERCADOS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7859216" cy="597743"/>
          </a:xfrm>
        </p:spPr>
        <p:txBody>
          <a:bodyPr>
            <a:normAutofit/>
          </a:bodyPr>
          <a:lstStyle/>
          <a:p>
            <a:r>
              <a:rPr lang="es-ES" u="sng" dirty="0" smtClean="0"/>
              <a:t>ETIQUETAS  NUMERADAS DOP ENTREGADAS POR CR</a:t>
            </a:r>
            <a:endParaRPr lang="es-ES" u="sng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67544" y="1780195"/>
            <a:ext cx="7859216" cy="49225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2050" name="Picture 2" descr="C:\Users\pc\Documents\AÑO 2012\FOTOS\fotografo\cebolla fuentes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16832"/>
            <a:ext cx="2803911" cy="34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FOTOS IFEMA\FOTOS IFEMA 2012\SANY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929035"/>
            <a:ext cx="2520280" cy="33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4 Marcador de contenid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46" y="4149079"/>
            <a:ext cx="2056629" cy="20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IDENTIFICACIÓN EN MERCADOS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8" name="5 Marcador de texto"/>
          <p:cNvSpPr>
            <a:spLocks noGrp="1"/>
          </p:cNvSpPr>
          <p:nvPr>
            <p:ph type="body" idx="1"/>
          </p:nvPr>
        </p:nvSpPr>
        <p:spPr>
          <a:xfrm>
            <a:off x="413849" y="1268760"/>
            <a:ext cx="7859216" cy="525735"/>
          </a:xfrm>
        </p:spPr>
        <p:txBody>
          <a:bodyPr>
            <a:normAutofit/>
          </a:bodyPr>
          <a:lstStyle/>
          <a:p>
            <a:r>
              <a:rPr lang="es-ES" u="sng" dirty="0" smtClean="0"/>
              <a:t>ETIQUETAS NUMERADAS DOP ENTREGADAS POR CR</a:t>
            </a:r>
            <a:endParaRPr lang="es-ES" u="sng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t="13149" r="42751" b="17674"/>
          <a:stretch/>
        </p:blipFill>
        <p:spPr>
          <a:xfrm rot="16200000">
            <a:off x="2431646" y="1968954"/>
            <a:ext cx="392067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IDENTIFICACIÓN EN MERCADOS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43608" y="1340769"/>
            <a:ext cx="7643193" cy="4320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STICK UNITARIO EN CEBOLLA SECA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07814"/>
            <a:ext cx="4041775" cy="2885409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194"/>
          <a:stretch/>
        </p:blipFill>
        <p:spPr bwMode="auto">
          <a:xfrm>
            <a:off x="1259631" y="2420888"/>
            <a:ext cx="2835275" cy="33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5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ESTAS ETIQUETAS DE LA DOP OFRECEN AL CONSUMIDOR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8208912" cy="4968552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GARANTÍAS</a:t>
            </a:r>
          </a:p>
          <a:p>
            <a:pPr lvl="1"/>
            <a:r>
              <a:rPr lang="es-ES" sz="2200" b="1" dirty="0"/>
              <a:t>Zona de producción protegida</a:t>
            </a:r>
          </a:p>
          <a:p>
            <a:pPr lvl="1"/>
            <a:r>
              <a:rPr lang="es-ES" sz="2200" b="1" dirty="0"/>
              <a:t>Cómo se ha producido</a:t>
            </a:r>
          </a:p>
          <a:p>
            <a:pPr lvl="1"/>
            <a:r>
              <a:rPr lang="es-ES" sz="2200" b="1" dirty="0"/>
              <a:t>Seguridad e higiene</a:t>
            </a:r>
          </a:p>
          <a:p>
            <a:pPr lvl="1"/>
            <a:r>
              <a:rPr lang="es-ES" sz="2200" b="1" dirty="0"/>
              <a:t>Calidad </a:t>
            </a:r>
            <a:r>
              <a:rPr lang="es-ES" sz="2200" b="1" dirty="0" smtClean="0"/>
              <a:t>certificada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b="1" dirty="0"/>
              <a:t>FACTORES </a:t>
            </a:r>
            <a:r>
              <a:rPr lang="es-ES" b="1" dirty="0" smtClean="0"/>
              <a:t>SOCIOCULTURALES</a:t>
            </a:r>
          </a:p>
          <a:p>
            <a:pPr lvl="1"/>
            <a:r>
              <a:rPr lang="es-ES" sz="2200" b="1" dirty="0" smtClean="0"/>
              <a:t>Fijación de la población a zonas rurales</a:t>
            </a:r>
            <a:endParaRPr lang="es-ES" sz="2200" b="1" dirty="0"/>
          </a:p>
          <a:p>
            <a:pPr lvl="1"/>
            <a:r>
              <a:rPr lang="es-ES" sz="2200" b="1" dirty="0" smtClean="0"/>
              <a:t>Protección del entorno y del territorio</a:t>
            </a:r>
          </a:p>
          <a:p>
            <a:pPr lvl="1"/>
            <a:r>
              <a:rPr lang="es-ES" sz="2200" b="1" dirty="0" smtClean="0"/>
              <a:t>El papel de la mujer en estos territorios</a:t>
            </a:r>
          </a:p>
          <a:p>
            <a:pPr lvl="1"/>
            <a:r>
              <a:rPr lang="es-ES" sz="2200" b="1" dirty="0" smtClean="0"/>
              <a:t>Incorporación de los jóvenes a la empresa agraria (EL FUTURO)</a:t>
            </a:r>
          </a:p>
          <a:p>
            <a:pPr lvl="1"/>
            <a:r>
              <a:rPr lang="es-ES" sz="2200" b="1" dirty="0" smtClean="0"/>
              <a:t>Sostenibilidad con el Medio Rural</a:t>
            </a:r>
          </a:p>
          <a:p>
            <a:pPr lvl="1"/>
            <a:r>
              <a:rPr lang="es-ES" sz="2200" b="1" dirty="0" smtClean="0"/>
              <a:t>Innovación, Medio Ambiente ….</a:t>
            </a:r>
            <a:endParaRPr lang="es-ES" sz="2200" b="1" dirty="0"/>
          </a:p>
          <a:p>
            <a:pPr marL="400050" lvl="2" indent="0">
              <a:buNone/>
            </a:pPr>
            <a:r>
              <a:rPr lang="es-ES" sz="2400" b="1" dirty="0" smtClean="0"/>
              <a:t>	</a:t>
            </a:r>
            <a:endParaRPr lang="es-ES" sz="2400" b="1" dirty="0"/>
          </a:p>
          <a:p>
            <a:endParaRPr lang="es-ES" sz="2400" b="1" dirty="0" smtClean="0"/>
          </a:p>
          <a:p>
            <a:endParaRPr lang="es-ES" sz="2400" b="1" dirty="0" smtClean="0"/>
          </a:p>
          <a:p>
            <a:pPr lvl="1"/>
            <a:endParaRPr lang="es-ES" b="1" dirty="0" smtClean="0"/>
          </a:p>
          <a:p>
            <a:pPr lvl="1"/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42434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5400" dirty="0" smtClean="0"/>
          </a:p>
          <a:p>
            <a:pPr marL="0" indent="0" algn="ctr">
              <a:buNone/>
            </a:pPr>
            <a:r>
              <a:rPr lang="es-ES" sz="5400" dirty="0" smtClean="0"/>
              <a:t>“UNA DOP ES MUCHO MÁS QUE UN PRODUCTO ASOCIADO A UN ORIGEN”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23879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55080" y="535475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GRACIAS POR SU ATENCIÓN</a:t>
            </a:r>
            <a:endParaRPr lang="es-ES" sz="4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194"/>
          <a:stretch/>
        </p:blipFill>
        <p:spPr bwMode="auto">
          <a:xfrm>
            <a:off x="2612759" y="692695"/>
            <a:ext cx="3757450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2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/>
              <a:t>¿QUÉ ES UNA DENOMINACIÓN DE ORIGEN PROTEGIDA?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200" dirty="0" smtClean="0"/>
              <a:t>Se define como: “El </a:t>
            </a:r>
            <a:r>
              <a:rPr lang="es-ES" sz="2200" dirty="0"/>
              <a:t>nombre de una región, de un lugar determinado o, en casos excepcionales, de un país, que sirve para designar un producto agrícola o un producto alimenticio: </a:t>
            </a:r>
            <a:endParaRPr lang="es-ES" sz="2200" dirty="0" smtClean="0"/>
          </a:p>
          <a:p>
            <a:pPr marL="0" indent="0">
              <a:buNone/>
            </a:pPr>
            <a:endParaRPr lang="es-ES" sz="2200" dirty="0" smtClean="0"/>
          </a:p>
          <a:p>
            <a:pPr>
              <a:buFontTx/>
              <a:buChar char="-"/>
            </a:pPr>
            <a:r>
              <a:rPr lang="es-ES" sz="2200" dirty="0" smtClean="0"/>
              <a:t>Originario </a:t>
            </a:r>
            <a:r>
              <a:rPr lang="es-ES" sz="2200" dirty="0"/>
              <a:t>de dicha región, de dicho lugar determinado </a:t>
            </a:r>
            <a:endParaRPr lang="es-ES" sz="2200" dirty="0" smtClean="0"/>
          </a:p>
          <a:p>
            <a:pPr marL="0" indent="0">
              <a:buNone/>
            </a:pPr>
            <a:r>
              <a:rPr lang="es-ES" sz="2200" dirty="0" smtClean="0"/>
              <a:t>      o </a:t>
            </a:r>
            <a:r>
              <a:rPr lang="es-ES" sz="2200" dirty="0"/>
              <a:t>de dicho país</a:t>
            </a:r>
            <a:r>
              <a:rPr lang="es-ES" sz="2200" dirty="0" smtClean="0"/>
              <a:t>,</a:t>
            </a:r>
          </a:p>
          <a:p>
            <a:pPr>
              <a:buFontTx/>
              <a:buChar char="-"/>
            </a:pPr>
            <a:endParaRPr lang="es-ES" sz="2200" dirty="0" smtClean="0"/>
          </a:p>
          <a:p>
            <a:pPr>
              <a:buFontTx/>
              <a:buChar char="-"/>
            </a:pPr>
            <a:r>
              <a:rPr lang="es-ES" sz="2200" dirty="0" smtClean="0"/>
              <a:t>Cuya </a:t>
            </a:r>
            <a:r>
              <a:rPr lang="es-ES" sz="2200" dirty="0"/>
              <a:t>calidad o características se deben </a:t>
            </a:r>
            <a:r>
              <a:rPr lang="es-ES" sz="2200" dirty="0" smtClean="0"/>
              <a:t>fundamentalmente  </a:t>
            </a:r>
            <a:r>
              <a:rPr lang="es-ES" sz="2200" dirty="0"/>
              <a:t>o exclusivamente al medio geográfico con sus factores naturales y humanos, y </a:t>
            </a:r>
            <a:endParaRPr lang="es-ES" sz="2200" dirty="0" smtClean="0"/>
          </a:p>
          <a:p>
            <a:pPr marL="0" indent="0">
              <a:buNone/>
            </a:pPr>
            <a:endParaRPr lang="es-ES" sz="2200" dirty="0" smtClean="0"/>
          </a:p>
          <a:p>
            <a:pPr>
              <a:buFontTx/>
              <a:buChar char="-"/>
            </a:pPr>
            <a:r>
              <a:rPr lang="es-ES" sz="2200" dirty="0" smtClean="0"/>
              <a:t>Cuya </a:t>
            </a:r>
            <a:r>
              <a:rPr lang="es-ES" sz="2200" dirty="0"/>
              <a:t>producción, transformación </a:t>
            </a:r>
            <a:r>
              <a:rPr lang="es-ES" sz="2200" b="1" dirty="0"/>
              <a:t>y </a:t>
            </a:r>
            <a:r>
              <a:rPr lang="es-ES" sz="2200" dirty="0"/>
              <a:t>elaboración se realicen en la zona geográfica delimitada.” </a:t>
            </a: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420888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¿QUÉ </a:t>
            </a:r>
            <a:r>
              <a:rPr lang="es-ES" b="1" dirty="0"/>
              <a:t>ES UNA </a:t>
            </a:r>
            <a:r>
              <a:rPr lang="es-ES" b="1" dirty="0" smtClean="0"/>
              <a:t>INDICACIÓN GEOGRÁFICA PROTEGIDA?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 smtClean="0"/>
              <a:t>Se define como: “El </a:t>
            </a:r>
            <a:r>
              <a:rPr lang="es-ES" sz="2200" dirty="0"/>
              <a:t>nombre de una región, de un lugar determinado o, en casos excepcionales, de un país, que sirve para designar un producto agrícola o un producto alimenticio: </a:t>
            </a:r>
            <a:endParaRPr lang="es-ES" sz="2200" dirty="0" smtClean="0"/>
          </a:p>
          <a:p>
            <a:pPr marL="0" indent="0">
              <a:buNone/>
            </a:pPr>
            <a:endParaRPr lang="es-ES" sz="2200" dirty="0" smtClean="0"/>
          </a:p>
          <a:p>
            <a:pPr>
              <a:buFontTx/>
              <a:buChar char="-"/>
            </a:pPr>
            <a:r>
              <a:rPr lang="es-ES" sz="2200" dirty="0" smtClean="0"/>
              <a:t>Originario </a:t>
            </a:r>
            <a:r>
              <a:rPr lang="es-ES" sz="2200" dirty="0"/>
              <a:t>de dicha región, de dicho lugar </a:t>
            </a:r>
            <a:r>
              <a:rPr lang="es-ES" sz="2200" dirty="0" smtClean="0"/>
              <a:t>determinado                       </a:t>
            </a:r>
            <a:r>
              <a:rPr lang="es-ES" sz="2200" dirty="0"/>
              <a:t>o de dicho país</a:t>
            </a:r>
            <a:r>
              <a:rPr lang="es-ES" sz="2200" dirty="0" smtClean="0"/>
              <a:t>,</a:t>
            </a:r>
          </a:p>
          <a:p>
            <a:pPr marL="0" indent="0">
              <a:buNone/>
            </a:pPr>
            <a:endParaRPr lang="es-ES" sz="2400" dirty="0" smtClean="0"/>
          </a:p>
          <a:p>
            <a:pPr>
              <a:buFontTx/>
              <a:buChar char="-"/>
            </a:pPr>
            <a:r>
              <a:rPr lang="es-ES" sz="2200" dirty="0" smtClean="0"/>
              <a:t>Que </a:t>
            </a:r>
            <a:r>
              <a:rPr lang="es-ES" sz="2200" dirty="0"/>
              <a:t>posea una cualidad determinada, una reputación u otra característica que pueda atribuirse a dicho origen geográfico, y </a:t>
            </a:r>
            <a:endParaRPr lang="es-ES" sz="2200" dirty="0" smtClean="0"/>
          </a:p>
          <a:p>
            <a:pPr marL="0" indent="0">
              <a:buNone/>
            </a:pPr>
            <a:endParaRPr lang="es-ES" sz="2200" dirty="0" smtClean="0"/>
          </a:p>
          <a:p>
            <a:pPr>
              <a:buFontTx/>
              <a:buChar char="-"/>
            </a:pPr>
            <a:r>
              <a:rPr lang="es-ES" sz="2200" dirty="0" smtClean="0"/>
              <a:t>Cuya </a:t>
            </a:r>
            <a:r>
              <a:rPr lang="es-ES" sz="2200" dirty="0"/>
              <a:t>producción, transformación </a:t>
            </a:r>
            <a:r>
              <a:rPr lang="es-ES" sz="2200" b="1" dirty="0"/>
              <a:t>o</a:t>
            </a:r>
            <a:r>
              <a:rPr lang="es-ES" sz="2200" dirty="0"/>
              <a:t> elaboración se realicen en la zona geográfica delimitada.”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33" y="2564904"/>
            <a:ext cx="1526853" cy="15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DIFERENCIAS ENTRE DOP E IGP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En </a:t>
            </a:r>
            <a:r>
              <a:rPr lang="es-ES" dirty="0"/>
              <a:t>un </a:t>
            </a:r>
            <a:r>
              <a:rPr lang="es-ES" dirty="0" smtClean="0"/>
              <a:t>producto con IGP </a:t>
            </a:r>
            <a:r>
              <a:rPr lang="es-ES" dirty="0"/>
              <a:t>no es obligatorio que todas las </a:t>
            </a:r>
            <a:r>
              <a:rPr lang="es-ES" dirty="0" smtClean="0"/>
              <a:t>fases del proceso </a:t>
            </a:r>
            <a:r>
              <a:rPr lang="es-ES" dirty="0"/>
              <a:t>se realicen en la misma zona geográfica. </a:t>
            </a:r>
            <a:r>
              <a:rPr lang="es-ES" dirty="0" smtClean="0"/>
              <a:t>Sí en producto con DOP.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En </a:t>
            </a:r>
            <a:r>
              <a:rPr lang="es-ES" dirty="0"/>
              <a:t>un producto con DOP el vínculo es más estricto que en uno con IGP. </a:t>
            </a:r>
          </a:p>
        </p:txBody>
      </p:sp>
    </p:spTree>
    <p:extLst>
      <p:ext uri="{BB962C8B-B14F-4D97-AF65-F5344CB8AC3E}">
        <p14:creationId xmlns:p14="http://schemas.microsoft.com/office/powerpoint/2010/main" val="20462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CEBOLLA FUENTES DE EBRO DOP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2449027" cy="3345546"/>
          </a:xfrm>
        </p:spPr>
      </p:pic>
      <p:sp>
        <p:nvSpPr>
          <p:cNvPr id="5" name="4 CuadroTexto"/>
          <p:cNvSpPr txBox="1"/>
          <p:nvPr/>
        </p:nvSpPr>
        <p:spPr>
          <a:xfrm>
            <a:off x="715616" y="1434030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CEBOLLA TEMPRANA</a:t>
            </a:r>
            <a:endParaRPr lang="es-ES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5532" y="1434030"/>
            <a:ext cx="2662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CEBOLLA MADURA </a:t>
            </a:r>
            <a:endParaRPr lang="es-ES" sz="22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" t="-1" r="41843" b="56579"/>
          <a:stretch/>
        </p:blipFill>
        <p:spPr>
          <a:xfrm>
            <a:off x="5025121" y="4734436"/>
            <a:ext cx="2949533" cy="161200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005532" y="4365104"/>
            <a:ext cx="2662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CEBOLLA PELADA</a:t>
            </a:r>
            <a:endParaRPr lang="es-ES" sz="22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21" y="2060848"/>
            <a:ext cx="2901751" cy="2072554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44016" y="5661248"/>
            <a:ext cx="471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/>
              <a:t>CEBOLLA AUCTÓTONA ARAGONESA </a:t>
            </a:r>
            <a:r>
              <a:rPr lang="es-ES" sz="2200" dirty="0"/>
              <a:t>DE LA VARIEDAD</a:t>
            </a:r>
            <a:r>
              <a:rPr lang="es-ES" sz="2200" b="1" dirty="0"/>
              <a:t>: “DULCE DE FUENTES</a:t>
            </a:r>
            <a:r>
              <a:rPr lang="es-ES" sz="2200" b="1" dirty="0" smtClean="0"/>
              <a:t>”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756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 smtClean="0"/>
              <a:t>ZONA GEOGRÁFICA DOP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323528" y="1196753"/>
            <a:ext cx="4104456" cy="2808311"/>
          </a:xfrm>
        </p:spPr>
        <p:txBody>
          <a:bodyPr>
            <a:normAutofit fontScale="25000" lnSpcReduction="20000"/>
          </a:bodyPr>
          <a:lstStyle/>
          <a:p>
            <a:endParaRPr lang="es-ES" sz="2400" dirty="0" smtClean="0"/>
          </a:p>
          <a:p>
            <a:endParaRPr lang="es-ES" sz="2400" dirty="0"/>
          </a:p>
          <a:p>
            <a:pPr marL="0" indent="0">
              <a:lnSpc>
                <a:spcPct val="120000"/>
              </a:lnSpc>
              <a:buNone/>
            </a:pPr>
            <a:endParaRPr lang="es-ES" sz="9600" dirty="0" smtClean="0"/>
          </a:p>
          <a:p>
            <a:pPr>
              <a:lnSpc>
                <a:spcPct val="120000"/>
              </a:lnSpc>
            </a:pPr>
            <a:r>
              <a:rPr lang="es-ES" sz="8800" dirty="0" smtClean="0"/>
              <a:t>La zona </a:t>
            </a:r>
            <a:r>
              <a:rPr lang="es-ES" sz="8800" dirty="0"/>
              <a:t>de producción </a:t>
            </a:r>
            <a:r>
              <a:rPr lang="es-ES" sz="8800" dirty="0" smtClean="0"/>
              <a:t>está comprendida </a:t>
            </a:r>
            <a:r>
              <a:rPr lang="es-ES" sz="8800" dirty="0"/>
              <a:t>entre los ríos </a:t>
            </a:r>
            <a:r>
              <a:rPr lang="es-ES" sz="8800" dirty="0" err="1"/>
              <a:t>Ginel</a:t>
            </a:r>
            <a:r>
              <a:rPr lang="es-ES" sz="8800" dirty="0"/>
              <a:t> y Ebro, en la comarca de Zaragoza y Ribera Baja del </a:t>
            </a:r>
            <a:r>
              <a:rPr lang="es-ES" sz="8800" dirty="0" smtClean="0"/>
              <a:t>Ebro. </a:t>
            </a:r>
            <a:endParaRPr lang="es-ES" sz="8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52" y="1753226"/>
            <a:ext cx="3413760" cy="2042160"/>
          </a:xfrm>
          <a:prstGeom prst="rect">
            <a:avLst/>
          </a:prstGeom>
        </p:spPr>
      </p:pic>
      <p:cxnSp>
        <p:nvCxnSpPr>
          <p:cNvPr id="7" name="6 Conector recto de flecha"/>
          <p:cNvCxnSpPr/>
          <p:nvPr/>
        </p:nvCxnSpPr>
        <p:spPr>
          <a:xfrm>
            <a:off x="7008832" y="3212976"/>
            <a:ext cx="834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7092280" y="25649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7333652" y="1753226"/>
            <a:ext cx="478708" cy="112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6642230" y="1526095"/>
            <a:ext cx="115358" cy="647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156176" y="24208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5868145" y="1894250"/>
            <a:ext cx="900099" cy="67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5301952" y="3212976"/>
            <a:ext cx="566194" cy="582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 flipV="1">
            <a:off x="5580112" y="2374356"/>
            <a:ext cx="936104" cy="499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744972" y="396048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QUINTO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811822" y="3775821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MEDIANA DE ARAGÓN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453830" y="1480690"/>
            <a:ext cx="169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PINA DE EBRO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580112" y="118863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VILLAFRANCA DE EBRO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620119" y="1526095"/>
            <a:ext cx="1994912" cy="36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OSERA DE EBRO</a:t>
            </a:r>
            <a:endParaRPr lang="es-E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292958" y="2078564"/>
            <a:ext cx="235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FUENTES DE EBRO</a:t>
            </a:r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755575" y="4581128"/>
            <a:ext cx="5859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/>
              <a:t>CARACTERÍSTICAS DE LA ZONA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Suelo</a:t>
            </a:r>
            <a:r>
              <a:rPr lang="es-ES" b="1" dirty="0"/>
              <a:t>: </a:t>
            </a:r>
            <a:r>
              <a:rPr lang="es-ES" dirty="0"/>
              <a:t> presencia abundante de yeso y carbonato cálcico y con pH elevados</a:t>
            </a:r>
            <a:r>
              <a:rPr lang="es-ES" dirty="0" smtClean="0"/>
              <a:t>.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Microclima: </a:t>
            </a:r>
            <a:r>
              <a:rPr lang="es-ES" sz="2000" dirty="0" smtClean="0"/>
              <a:t>estepario</a:t>
            </a:r>
            <a:r>
              <a:rPr lang="es-ES" sz="2000" dirty="0"/>
              <a:t>, ventoso y con escasas </a:t>
            </a:r>
            <a:r>
              <a:rPr lang="es-ES" sz="2000" dirty="0" smtClean="0"/>
              <a:t>lluvias.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357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1824" y="1124744"/>
            <a:ext cx="8147248" cy="5472608"/>
          </a:xfrm>
        </p:spPr>
        <p:txBody>
          <a:bodyPr>
            <a:normAutofit/>
          </a:bodyPr>
          <a:lstStyle/>
          <a:p>
            <a:r>
              <a:rPr lang="es-ES" b="1" dirty="0" smtClean="0"/>
              <a:t>FÍSICAS</a:t>
            </a:r>
          </a:p>
          <a:p>
            <a:pPr>
              <a:buFontTx/>
              <a:buChar char="-"/>
            </a:pPr>
            <a:r>
              <a:rPr lang="es-ES" sz="2400" u="sng" dirty="0" smtClean="0"/>
              <a:t>COLOR EXTERNO: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s-ES" sz="2200" dirty="0"/>
              <a:t>Cebolla seca: blanco – paja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s-ES" sz="2200" dirty="0"/>
              <a:t>Cebolla temprana: blanco – </a:t>
            </a:r>
            <a:r>
              <a:rPr lang="es-ES" sz="2200" dirty="0" smtClean="0"/>
              <a:t>verdoso</a:t>
            </a:r>
          </a:p>
          <a:p>
            <a:pPr marL="400050" lvl="2" indent="0">
              <a:buNone/>
            </a:pPr>
            <a:endParaRPr lang="es-ES" sz="2200" dirty="0"/>
          </a:p>
          <a:p>
            <a:pPr marL="400050" lvl="2" indent="0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sz="2400" u="sng" dirty="0" smtClean="0"/>
              <a:t>COLOR CAPAS INTERNAS: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/>
              <a:t>Blanco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65712"/>
            <a:ext cx="2851246" cy="2366580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4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376773"/>
            <a:ext cx="4248472" cy="4140460"/>
          </a:xfrm>
        </p:spPr>
        <p:txBody>
          <a:bodyPr>
            <a:normAutofit/>
          </a:bodyPr>
          <a:lstStyle/>
          <a:p>
            <a:r>
              <a:rPr lang="es-ES" b="1" dirty="0" smtClean="0"/>
              <a:t>ORGANOLÉPTICAS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/>
              <a:t>Sabor suave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/>
              <a:t>Escaso picor</a:t>
            </a:r>
          </a:p>
          <a:p>
            <a:pPr lvl="1">
              <a:buFont typeface="Wingdings" pitchFamily="2" charset="2"/>
              <a:buChar char="§"/>
            </a:pPr>
            <a:r>
              <a:rPr lang="es-ES" dirty="0" smtClean="0"/>
              <a:t>Capas internas:	</a:t>
            </a:r>
          </a:p>
          <a:p>
            <a:pPr lvl="2">
              <a:buFont typeface="Wingdings" pitchFamily="2" charset="2"/>
              <a:buChar char="§"/>
            </a:pPr>
            <a:r>
              <a:rPr lang="es-ES" sz="2200" dirty="0" smtClean="0"/>
              <a:t>Tiernas</a:t>
            </a:r>
            <a:endParaRPr lang="es-ES" sz="2200" dirty="0"/>
          </a:p>
          <a:p>
            <a:pPr lvl="2">
              <a:buFont typeface="Wingdings" pitchFamily="2" charset="2"/>
              <a:buChar char="§"/>
            </a:pPr>
            <a:r>
              <a:rPr lang="es-ES" sz="2200" dirty="0"/>
              <a:t>Crocantes</a:t>
            </a:r>
          </a:p>
          <a:p>
            <a:pPr lvl="2">
              <a:buFont typeface="Wingdings" pitchFamily="2" charset="2"/>
              <a:buChar char="§"/>
            </a:pPr>
            <a:r>
              <a:rPr lang="es-ES" sz="2200" dirty="0"/>
              <a:t>Suculentas (</a:t>
            </a:r>
            <a:r>
              <a:rPr lang="es-ES" sz="2200" dirty="0" smtClean="0"/>
              <a:t>jugosas)</a:t>
            </a:r>
            <a:endParaRPr lang="es-ES" dirty="0" smtClean="0"/>
          </a:p>
          <a:p>
            <a:pPr lvl="1">
              <a:buFont typeface="Wingdings" pitchFamily="2" charset="2"/>
              <a:buChar char="§"/>
            </a:pPr>
            <a:r>
              <a:rPr lang="es-ES" dirty="0" smtClean="0"/>
              <a:t>Ausencia/leve  </a:t>
            </a:r>
            <a:r>
              <a:rPr lang="es-ES" dirty="0"/>
              <a:t>retrogusto tras ingerirlas</a:t>
            </a:r>
          </a:p>
          <a:p>
            <a:pPr lvl="1">
              <a:buFont typeface="Wingdings" pitchFamily="2" charset="2"/>
              <a:buChar char="§"/>
            </a:pP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460851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s-ES" sz="2000" dirty="0" smtClean="0"/>
          </a:p>
          <a:p>
            <a:pPr marL="457200" lvl="1" indent="0">
              <a:buNone/>
            </a:pPr>
            <a:endParaRPr lang="es-ES" sz="2000" dirty="0"/>
          </a:p>
          <a:p>
            <a:pPr lvl="1">
              <a:buFont typeface="Wingdings" pitchFamily="2" charset="2"/>
              <a:buChar char="§"/>
            </a:pPr>
            <a:endParaRPr lang="es-ES" sz="2000" dirty="0" smtClean="0"/>
          </a:p>
          <a:p>
            <a:pPr lvl="1">
              <a:buFont typeface="Wingdings" pitchFamily="2" charset="2"/>
              <a:buChar char="§"/>
            </a:pPr>
            <a:endParaRPr lang="es-ES" sz="2000" dirty="0"/>
          </a:p>
          <a:p>
            <a:pPr marL="457200" lvl="1" indent="0">
              <a:buNone/>
            </a:pPr>
            <a:endParaRPr lang="es-ES" sz="2000" dirty="0" smtClean="0"/>
          </a:p>
          <a:p>
            <a:pPr marL="457200" lvl="1" indent="0">
              <a:buNone/>
            </a:pPr>
            <a:endParaRPr lang="es-ES" sz="2000" dirty="0" smtClean="0"/>
          </a:p>
          <a:p>
            <a:pPr marL="457200" lvl="1" indent="0" algn="ctr">
              <a:buNone/>
            </a:pPr>
            <a:r>
              <a:rPr lang="es-ES" sz="2000" dirty="0" smtClean="0"/>
              <a:t>CONSUMO </a:t>
            </a:r>
            <a:r>
              <a:rPr lang="es-ES" sz="2000" dirty="0"/>
              <a:t>EN FRESCO </a:t>
            </a:r>
            <a:endParaRPr lang="es-ES" sz="2000" dirty="0" smtClean="0"/>
          </a:p>
          <a:p>
            <a:pPr marL="457200" lvl="1" indent="0" algn="ctr">
              <a:buNone/>
            </a:pPr>
            <a:r>
              <a:rPr lang="es-ES" sz="2000" dirty="0" smtClean="0"/>
              <a:t>Y </a:t>
            </a:r>
            <a:endParaRPr lang="es-ES" sz="2000" dirty="0"/>
          </a:p>
          <a:p>
            <a:pPr marL="457200" lvl="1" indent="0" algn="ctr">
              <a:buNone/>
            </a:pPr>
            <a:r>
              <a:rPr lang="es-ES" sz="2000" dirty="0" smtClean="0"/>
              <a:t>POR </a:t>
            </a:r>
            <a:r>
              <a:rPr lang="es-ES" sz="2000" dirty="0"/>
              <a:t>CARAMELIZAR SIN </a:t>
            </a:r>
            <a:r>
              <a:rPr lang="es-ES" sz="2000" dirty="0" smtClean="0"/>
              <a:t>AÑADIR AZÚCAR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3596468" y="3284984"/>
            <a:ext cx="1670672" cy="7920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EXCEPCIONAL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5579505"/>
            <a:ext cx="7640488" cy="8018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>
                <a:solidFill>
                  <a:schemeClr val="tx1"/>
                </a:solidFill>
              </a:rPr>
              <a:t>MUY VALORADA + POR CONSUMIDORES Y COCINEROS</a:t>
            </a:r>
          </a:p>
        </p:txBody>
      </p:sp>
    </p:spTree>
    <p:extLst>
      <p:ext uri="{BB962C8B-B14F-4D97-AF65-F5344CB8AC3E}">
        <p14:creationId xmlns:p14="http://schemas.microsoft.com/office/powerpoint/2010/main" val="12366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95536" y="3427472"/>
            <a:ext cx="3960440" cy="2881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JUNIO 	     </a:t>
            </a:r>
          </a:p>
          <a:p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CEBOLLA (TEMPRANA) FUENTES DE EBRO DOP</a:t>
            </a:r>
          </a:p>
          <a:p>
            <a:endParaRPr lang="es-ES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19168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5 Marcador de contenido"/>
          <p:cNvSpPr>
            <a:spLocks noGrp="1"/>
          </p:cNvSpPr>
          <p:nvPr>
            <p:ph sz="half" idx="2"/>
          </p:nvPr>
        </p:nvSpPr>
        <p:spPr>
          <a:xfrm>
            <a:off x="4802872" y="3427472"/>
            <a:ext cx="3600400" cy="3069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JULIO (mediados)	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/>
              <a:t>CEBOLLA </a:t>
            </a:r>
            <a:r>
              <a:rPr lang="es-ES" dirty="0" smtClean="0"/>
              <a:t>(SECA) FUENTES </a:t>
            </a:r>
            <a:r>
              <a:rPr lang="es-ES" dirty="0"/>
              <a:t>DE EBRO </a:t>
            </a:r>
            <a:r>
              <a:rPr lang="es-ES" dirty="0" smtClean="0"/>
              <a:t>DOP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4644008" y="4863643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DICIEMBRE (según condiciones climatológicas)</a:t>
            </a:r>
          </a:p>
          <a:p>
            <a:pPr algn="ctr"/>
            <a:endParaRPr lang="es-ES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11560" y="5002143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 smtClean="0"/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SEPTIEMBRE</a:t>
            </a:r>
          </a:p>
          <a:p>
            <a:endParaRPr lang="es-ES" sz="2400" dirty="0"/>
          </a:p>
        </p:txBody>
      </p:sp>
      <p:sp>
        <p:nvSpPr>
          <p:cNvPr id="20" name="19 Flecha abajo"/>
          <p:cNvSpPr/>
          <p:nvPr/>
        </p:nvSpPr>
        <p:spPr>
          <a:xfrm>
            <a:off x="2212152" y="3859520"/>
            <a:ext cx="288032" cy="43204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11560" y="1206044"/>
            <a:ext cx="8136904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HORTALIZA ESTACIONAL </a:t>
            </a:r>
            <a:r>
              <a:rPr lang="es-ES" sz="2200" b="1" dirty="0">
                <a:solidFill>
                  <a:schemeClr val="tx1"/>
                </a:solidFill>
              </a:rPr>
              <a:t>	</a:t>
            </a:r>
            <a:r>
              <a:rPr lang="es-ES" sz="2200" b="1" dirty="0" smtClean="0">
                <a:solidFill>
                  <a:schemeClr val="tx1"/>
                </a:solidFill>
              </a:rPr>
              <a:t>      </a:t>
            </a:r>
            <a:r>
              <a:rPr lang="es-ES" sz="2800" b="1" dirty="0" smtClean="0">
                <a:solidFill>
                  <a:schemeClr val="tx1"/>
                </a:solidFill>
              </a:rPr>
              <a:t>NO</a:t>
            </a:r>
            <a:r>
              <a:rPr lang="es-ES" sz="2200" b="1" dirty="0" smtClean="0">
                <a:solidFill>
                  <a:schemeClr val="tx1"/>
                </a:solidFill>
              </a:rPr>
              <a:t>    DURANTE </a:t>
            </a:r>
            <a:r>
              <a:rPr lang="es-ES" sz="2200" b="1" dirty="0">
                <a:solidFill>
                  <a:schemeClr val="tx1"/>
                </a:solidFill>
              </a:rPr>
              <a:t>TODO EL AÑO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4031940" y="1634900"/>
            <a:ext cx="648072" cy="28193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abajo"/>
          <p:cNvSpPr/>
          <p:nvPr/>
        </p:nvSpPr>
        <p:spPr>
          <a:xfrm>
            <a:off x="2212152" y="5054501"/>
            <a:ext cx="296416" cy="58787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abajo"/>
          <p:cNvSpPr/>
          <p:nvPr/>
        </p:nvSpPr>
        <p:spPr>
          <a:xfrm>
            <a:off x="6219800" y="5054501"/>
            <a:ext cx="296416" cy="58787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>
            <a:off x="6219800" y="3859520"/>
            <a:ext cx="252576" cy="43204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 flipV="1">
            <a:off x="5981748" y="1235808"/>
            <a:ext cx="1872208" cy="108011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5940152" y="1235808"/>
            <a:ext cx="1584176" cy="108011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4 Marcador de texto"/>
          <p:cNvSpPr>
            <a:spLocks noGrp="1"/>
          </p:cNvSpPr>
          <p:nvPr>
            <p:ph type="body" idx="1"/>
          </p:nvPr>
        </p:nvSpPr>
        <p:spPr>
          <a:xfrm>
            <a:off x="336034" y="2492896"/>
            <a:ext cx="8424936" cy="57606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800" u="sng" dirty="0" smtClean="0"/>
              <a:t>PERIODO DE COMERCIALIZACIÓN CEBOLLA FUENTES DE EBRO</a:t>
            </a:r>
            <a:endParaRPr lang="es-ES" sz="2800" u="sng" dirty="0"/>
          </a:p>
        </p:txBody>
      </p:sp>
    </p:spTree>
    <p:extLst>
      <p:ext uri="{BB962C8B-B14F-4D97-AF65-F5344CB8AC3E}">
        <p14:creationId xmlns:p14="http://schemas.microsoft.com/office/powerpoint/2010/main" val="25952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2111</TotalTime>
  <Words>528</Words>
  <Application>Microsoft Office PowerPoint</Application>
  <PresentationFormat>Presentación en pantalla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de Office</vt:lpstr>
      <vt:lpstr>Presentación de PowerPoint</vt:lpstr>
      <vt:lpstr>¿QUÉ ES UNA DENOMINACIÓN DE ORIGEN PROTEGIDA? </vt:lpstr>
      <vt:lpstr>¿QUÉ ES UNA INDICACIÓN GEOGRÁFICA PROTEGIDA?</vt:lpstr>
      <vt:lpstr>DIFERENCIAS ENTRE DOP E IGP</vt:lpstr>
      <vt:lpstr>CEBOLLA FUENTES DE EBRO DOP</vt:lpstr>
      <vt:lpstr>ZONA GEOGRÁFICA DOP</vt:lpstr>
      <vt:lpstr>CARACTERÍSTICAS</vt:lpstr>
      <vt:lpstr>CARACTERÍSTICAS</vt:lpstr>
      <vt:lpstr>CARACTERÍSTICAS</vt:lpstr>
      <vt:lpstr>IDENTIFICACIÓN EN MERCADOS</vt:lpstr>
      <vt:lpstr>IDENTIFICACIÓN EN MERCADOS</vt:lpstr>
      <vt:lpstr>IDENTIFICACIÓN EN MERCADOS</vt:lpstr>
      <vt:lpstr>ESTAS ETIQUETAS DE LA DOP OFRECEN AL CONSUMIDOR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Daniel Berdejo</cp:lastModifiedBy>
  <cp:revision>65</cp:revision>
  <dcterms:created xsi:type="dcterms:W3CDTF">2015-11-17T11:50:48Z</dcterms:created>
  <dcterms:modified xsi:type="dcterms:W3CDTF">2016-05-12T11:49:51Z</dcterms:modified>
</cp:coreProperties>
</file>